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0" r:id="rId2"/>
    <p:sldId id="262" r:id="rId3"/>
    <p:sldId id="277" r:id="rId4"/>
    <p:sldId id="263" r:id="rId5"/>
    <p:sldId id="264" r:id="rId6"/>
    <p:sldId id="265" r:id="rId7"/>
    <p:sldId id="266" r:id="rId8"/>
    <p:sldId id="268" r:id="rId9"/>
    <p:sldId id="269" r:id="rId10"/>
    <p:sldId id="273" r:id="rId11"/>
    <p:sldId id="274" r:id="rId12"/>
    <p:sldId id="270" r:id="rId13"/>
    <p:sldId id="276" r:id="rId14"/>
    <p:sldId id="271"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D"/>
    <a:srgbClr val="023C61"/>
    <a:srgbClr val="7F9C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429" autoAdjust="0"/>
  </p:normalViewPr>
  <p:slideViewPr>
    <p:cSldViewPr snapToGrid="0">
      <p:cViewPr>
        <p:scale>
          <a:sx n="125" d="100"/>
          <a:sy n="125" d="100"/>
        </p:scale>
        <p:origin x="3654"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cky Owens" userId="57720726cf3eca6a" providerId="LiveId" clId="{773BAA7F-71A9-4319-BCB1-509E4C3B9DAB}"/>
    <pc:docChg chg="modSld">
      <pc:chgData name="Rocky Owens" userId="57720726cf3eca6a" providerId="LiveId" clId="{773BAA7F-71A9-4319-BCB1-509E4C3B9DAB}" dt="2023-05-31T23:01:57.281" v="1" actId="20577"/>
      <pc:docMkLst>
        <pc:docMk/>
      </pc:docMkLst>
      <pc:sldChg chg="modSp mod">
        <pc:chgData name="Rocky Owens" userId="57720726cf3eca6a" providerId="LiveId" clId="{773BAA7F-71A9-4319-BCB1-509E4C3B9DAB}" dt="2023-05-31T23:01:57.281" v="1" actId="20577"/>
        <pc:sldMkLst>
          <pc:docMk/>
          <pc:sldMk cId="1230903993" sldId="256"/>
        </pc:sldMkLst>
        <pc:spChg chg="mod">
          <ac:chgData name="Rocky Owens" userId="57720726cf3eca6a" providerId="LiveId" clId="{773BAA7F-71A9-4319-BCB1-509E4C3B9DAB}" dt="2023-05-31T23:01:57.281" v="1" actId="20577"/>
          <ac:spMkLst>
            <pc:docMk/>
            <pc:sldMk cId="1230903993" sldId="256"/>
            <ac:spMk id="2" creationId="{09BDAD54-769F-72F4-91B4-C8A0BDD217A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410265-8070-48F5-819E-E42ADD4F6F20}" type="datetimeFigureOut">
              <a:rPr lang="en-US" smtClean="0"/>
              <a:t>6/5/2023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CC00F1-41C3-4923-B410-2E693741B4A9}" type="slidenum">
              <a:rPr lang="en-US" smtClean="0"/>
              <a:t>‹#›</a:t>
            </a:fld>
            <a:endParaRPr lang="en-US"/>
          </a:p>
        </p:txBody>
      </p:sp>
    </p:spTree>
    <p:extLst>
      <p:ext uri="{BB962C8B-B14F-4D97-AF65-F5344CB8AC3E}">
        <p14:creationId xmlns:p14="http://schemas.microsoft.com/office/powerpoint/2010/main" val="289173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374151"/>
                </a:solidFill>
                <a:effectLst/>
                <a:latin typeface="Söhne"/>
              </a:rPr>
            </a:br>
            <a:r>
              <a:rPr lang="en-US" b="0" i="0" dirty="0">
                <a:solidFill>
                  <a:srgbClr val="374151"/>
                </a:solidFill>
                <a:effectLst/>
                <a:latin typeface="Söhne"/>
              </a:rPr>
              <a:t>A seaborn pairplot (sns pairplot) is a useful visualization tool for exploring relationships between multiple variables in a dataset. It creates a grid of scatterplots and histograms, allowing you to examine pairwise relationships and distributions simultaneously. Here are some critical pieces of information that can be obtained from a pairplot:</a:t>
            </a:r>
          </a:p>
          <a:p>
            <a:pPr algn="l">
              <a:buFont typeface="+mj-lt"/>
              <a:buAutoNum type="arabicPeriod"/>
            </a:pPr>
            <a:r>
              <a:rPr lang="en-US" b="0" i="0" dirty="0">
                <a:solidFill>
                  <a:srgbClr val="374151"/>
                </a:solidFill>
                <a:effectLst/>
                <a:latin typeface="Söhne"/>
              </a:rPr>
              <a:t>Correlation: </a:t>
            </a:r>
            <a:r>
              <a:rPr lang="en-US" b="0" i="0" dirty="0" err="1">
                <a:solidFill>
                  <a:srgbClr val="374151"/>
                </a:solidFill>
                <a:effectLst/>
                <a:latin typeface="Söhne"/>
              </a:rPr>
              <a:t>Pairplots</a:t>
            </a:r>
            <a:r>
              <a:rPr lang="en-US" b="0" i="0" dirty="0">
                <a:solidFill>
                  <a:srgbClr val="374151"/>
                </a:solidFill>
                <a:effectLst/>
                <a:latin typeface="Söhne"/>
              </a:rPr>
              <a:t> provide a quick way to assess the linear relationships between variables. By observing the scatterplots, you can identify positive or negative correlations between pairs of variables. If the scatterplot shows a clear pattern or trend, it suggests a strong relationship between the variables.</a:t>
            </a:r>
          </a:p>
          <a:p>
            <a:pPr algn="l">
              <a:buFont typeface="+mj-lt"/>
              <a:buAutoNum type="arabicPeriod"/>
            </a:pPr>
            <a:r>
              <a:rPr lang="en-US" b="0" i="0" dirty="0">
                <a:solidFill>
                  <a:srgbClr val="374151"/>
                </a:solidFill>
                <a:effectLst/>
                <a:latin typeface="Söhne"/>
              </a:rPr>
              <a:t>Distribution: </a:t>
            </a:r>
            <a:r>
              <a:rPr lang="en-US" b="0" i="0" dirty="0" err="1">
                <a:solidFill>
                  <a:srgbClr val="374151"/>
                </a:solidFill>
                <a:effectLst/>
                <a:latin typeface="Söhne"/>
              </a:rPr>
              <a:t>Pairplots</a:t>
            </a:r>
            <a:r>
              <a:rPr lang="en-US" b="0" i="0" dirty="0">
                <a:solidFill>
                  <a:srgbClr val="374151"/>
                </a:solidFill>
                <a:effectLst/>
                <a:latin typeface="Söhne"/>
              </a:rPr>
              <a:t> also display histograms along the diagonal of the grid. These histograms allow you to visualize the distribution of each variable individually. You can identify whether the variables follow a normal distribution or if they have skewness or outliers.</a:t>
            </a:r>
          </a:p>
          <a:p>
            <a:pPr algn="l">
              <a:buFont typeface="+mj-lt"/>
              <a:buAutoNum type="arabicPeriod"/>
            </a:pPr>
            <a:r>
              <a:rPr lang="en-US" b="0" i="0" dirty="0">
                <a:solidFill>
                  <a:srgbClr val="374151"/>
                </a:solidFill>
                <a:effectLst/>
                <a:latin typeface="Söhne"/>
              </a:rPr>
              <a:t>Outliers: Outliers can be detected in scatterplots as points that are significantly distant from the main cluster of points. </a:t>
            </a:r>
            <a:r>
              <a:rPr lang="en-US" b="0" i="0" dirty="0" err="1">
                <a:solidFill>
                  <a:srgbClr val="374151"/>
                </a:solidFill>
                <a:effectLst/>
                <a:latin typeface="Söhne"/>
              </a:rPr>
              <a:t>Pairplots</a:t>
            </a:r>
            <a:r>
              <a:rPr lang="en-US" b="0" i="0" dirty="0">
                <a:solidFill>
                  <a:srgbClr val="374151"/>
                </a:solidFill>
                <a:effectLst/>
                <a:latin typeface="Söhne"/>
              </a:rPr>
              <a:t> help in identifying these outliers and understanding their impact on the relationship between variables.</a:t>
            </a:r>
          </a:p>
          <a:p>
            <a:pPr algn="l">
              <a:buFont typeface="+mj-lt"/>
              <a:buAutoNum type="arabicPeriod"/>
            </a:pPr>
            <a:r>
              <a:rPr lang="en-US" b="0" i="0" dirty="0">
                <a:solidFill>
                  <a:srgbClr val="374151"/>
                </a:solidFill>
                <a:effectLst/>
                <a:latin typeface="Söhne"/>
              </a:rPr>
              <a:t>Clustering: If there are distinct clusters or groups in the data, </a:t>
            </a:r>
            <a:r>
              <a:rPr lang="en-US" b="0" i="0" dirty="0" err="1">
                <a:solidFill>
                  <a:srgbClr val="374151"/>
                </a:solidFill>
                <a:effectLst/>
                <a:latin typeface="Söhne"/>
              </a:rPr>
              <a:t>pairplots</a:t>
            </a:r>
            <a:r>
              <a:rPr lang="en-US" b="0" i="0" dirty="0">
                <a:solidFill>
                  <a:srgbClr val="374151"/>
                </a:solidFill>
                <a:effectLst/>
                <a:latin typeface="Söhne"/>
              </a:rPr>
              <a:t> can reveal them. Clusters can appear as dense areas or separate scatterplot groups, indicating potential patterns or subgroups within the dataset.</a:t>
            </a:r>
          </a:p>
          <a:p>
            <a:pPr algn="l">
              <a:buFont typeface="+mj-lt"/>
              <a:buAutoNum type="arabicPeriod"/>
            </a:pPr>
            <a:r>
              <a:rPr lang="en-US" b="0" i="0" dirty="0">
                <a:solidFill>
                  <a:srgbClr val="374151"/>
                </a:solidFill>
                <a:effectLst/>
                <a:latin typeface="Söhne"/>
              </a:rPr>
              <a:t>Multicollinearity: </a:t>
            </a:r>
            <a:r>
              <a:rPr lang="en-US" b="0" i="0" dirty="0" err="1">
                <a:solidFill>
                  <a:srgbClr val="374151"/>
                </a:solidFill>
                <a:effectLst/>
                <a:latin typeface="Söhne"/>
              </a:rPr>
              <a:t>Pairplots</a:t>
            </a:r>
            <a:r>
              <a:rPr lang="en-US" b="0" i="0" dirty="0">
                <a:solidFill>
                  <a:srgbClr val="374151"/>
                </a:solidFill>
                <a:effectLst/>
                <a:latin typeface="Söhne"/>
              </a:rPr>
              <a:t> are particularly useful for identifying multicollinearity, which occurs when two or more variables are highly correlated. If two variables have a strong linear relationship, it suggests that they provide similar information, potentially leading to redundancy or instability in the model.</a:t>
            </a:r>
          </a:p>
          <a:p>
            <a:pPr algn="l">
              <a:buFont typeface="+mj-lt"/>
              <a:buAutoNum type="arabicPeriod"/>
            </a:pPr>
            <a:r>
              <a:rPr lang="en-US" b="0" i="0" dirty="0">
                <a:solidFill>
                  <a:srgbClr val="374151"/>
                </a:solidFill>
                <a:effectLst/>
                <a:latin typeface="Söhne"/>
              </a:rPr>
              <a:t>Variable importance: </a:t>
            </a:r>
            <a:r>
              <a:rPr lang="en-US" b="0" i="0" dirty="0" err="1">
                <a:solidFill>
                  <a:srgbClr val="374151"/>
                </a:solidFill>
                <a:effectLst/>
                <a:latin typeface="Söhne"/>
              </a:rPr>
              <a:t>Pairplots</a:t>
            </a:r>
            <a:r>
              <a:rPr lang="en-US" b="0" i="0" dirty="0">
                <a:solidFill>
                  <a:srgbClr val="374151"/>
                </a:solidFill>
                <a:effectLst/>
                <a:latin typeface="Söhne"/>
              </a:rPr>
              <a:t> help in determining the relevance and importance of variables for predicting a target variable. By examining the scatterplots against the target variable, you can identify variables that exhibit a clear relationship or have predictive power.</a:t>
            </a:r>
          </a:p>
          <a:p>
            <a:pPr algn="l">
              <a:buFont typeface="+mj-lt"/>
              <a:buAutoNum type="arabicPeriod"/>
            </a:pPr>
            <a:r>
              <a:rPr lang="en-US" b="0" i="0" dirty="0">
                <a:solidFill>
                  <a:srgbClr val="374151"/>
                </a:solidFill>
                <a:effectLst/>
                <a:latin typeface="Söhne"/>
              </a:rPr>
              <a:t>Data quality issues: </a:t>
            </a:r>
            <a:r>
              <a:rPr lang="en-US" b="0" i="0" dirty="0" err="1">
                <a:solidFill>
                  <a:srgbClr val="374151"/>
                </a:solidFill>
                <a:effectLst/>
                <a:latin typeface="Söhne"/>
              </a:rPr>
              <a:t>Pairplots</a:t>
            </a:r>
            <a:r>
              <a:rPr lang="en-US" b="0" i="0" dirty="0">
                <a:solidFill>
                  <a:srgbClr val="374151"/>
                </a:solidFill>
                <a:effectLst/>
                <a:latin typeface="Söhne"/>
              </a:rPr>
              <a:t> can also reveal data quality issues, such as missing values or inconsistent scaling, which may be indicated by unusual patterns or gaps in scatterplots.</a:t>
            </a:r>
          </a:p>
          <a:p>
            <a:pPr algn="l"/>
            <a:r>
              <a:rPr lang="en-US" b="0" i="0" dirty="0">
                <a:solidFill>
                  <a:srgbClr val="374151"/>
                </a:solidFill>
                <a:effectLst/>
                <a:latin typeface="Söhne"/>
              </a:rPr>
              <a:t>Overall, sns pairplot provides a comprehensive visual exploration of the relationships and distributions between variables in a dataset. It helps in gaining insights, identifying patterns, and making informed decisions about feature selection, data preprocessing, and model building.</a:t>
            </a:r>
          </a:p>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4</a:t>
            </a:fld>
            <a:endParaRPr lang="en-US"/>
          </a:p>
        </p:txBody>
      </p:sp>
    </p:spTree>
    <p:extLst>
      <p:ext uri="{BB962C8B-B14F-4D97-AF65-F5344CB8AC3E}">
        <p14:creationId xmlns:p14="http://schemas.microsoft.com/office/powerpoint/2010/main" val="814109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14</a:t>
            </a:fld>
            <a:endParaRPr lang="en-US"/>
          </a:p>
        </p:txBody>
      </p:sp>
    </p:spTree>
    <p:extLst>
      <p:ext uri="{BB962C8B-B14F-4D97-AF65-F5344CB8AC3E}">
        <p14:creationId xmlns:p14="http://schemas.microsoft.com/office/powerpoint/2010/main" val="164415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15</a:t>
            </a:fld>
            <a:endParaRPr lang="en-US"/>
          </a:p>
        </p:txBody>
      </p:sp>
    </p:spTree>
    <p:extLst>
      <p:ext uri="{BB962C8B-B14F-4D97-AF65-F5344CB8AC3E}">
        <p14:creationId xmlns:p14="http://schemas.microsoft.com/office/powerpoint/2010/main" val="744056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table you provided represents the results of a Principal Component Analysis (PCA) on a dataset. PCA is a dimensionality reduction technique used to transform a high-dimensional dataset into a lower-dimensional space while preserving the most important information.</a:t>
            </a:r>
          </a:p>
          <a:p>
            <a:pPr algn="l"/>
            <a:r>
              <a:rPr lang="en-US" b="0" i="0" dirty="0">
                <a:solidFill>
                  <a:srgbClr val="374151"/>
                </a:solidFill>
                <a:effectLst/>
                <a:latin typeface="Söhne"/>
              </a:rPr>
              <a:t>In the given table:</a:t>
            </a:r>
          </a:p>
          <a:p>
            <a:pPr algn="l">
              <a:buFont typeface="Arial" panose="020B0604020202020204" pitchFamily="34" charset="0"/>
              <a:buChar char="•"/>
            </a:pPr>
            <a:r>
              <a:rPr lang="en-US" b="0" i="0" dirty="0">
                <a:solidFill>
                  <a:srgbClr val="374151"/>
                </a:solidFill>
                <a:effectLst/>
                <a:latin typeface="Söhne"/>
              </a:rPr>
              <a:t>PC1, PC2, and PC3 are the principal components obtained from the PCA. These components are linear combinations of the original features in the dataset and are sorted in descending order of explained variance. PC1 represents the most significant component, PC2 represents the second most significant component, and so on. Each row in the table corresponds to an observation (or data point), and the columns PC1, PC2, and PC3 represent the values of the respective principal components for each observation.</a:t>
            </a:r>
          </a:p>
          <a:p>
            <a:pPr algn="l">
              <a:buFont typeface="Arial" panose="020B0604020202020204" pitchFamily="34" charset="0"/>
              <a:buChar char="•"/>
            </a:pPr>
            <a:r>
              <a:rPr lang="en-US" b="0" i="0" dirty="0">
                <a:solidFill>
                  <a:srgbClr val="374151"/>
                </a:solidFill>
                <a:effectLst/>
                <a:latin typeface="Söhne"/>
              </a:rPr>
              <a:t>The </a:t>
            </a:r>
            <a:r>
              <a:rPr lang="en-US" b="0" i="0" dirty="0" err="1">
                <a:solidFill>
                  <a:srgbClr val="374151"/>
                </a:solidFill>
                <a:effectLst/>
                <a:latin typeface="Söhne"/>
              </a:rPr>
              <a:t>predict_clusters</a:t>
            </a:r>
            <a:r>
              <a:rPr lang="en-US" b="0" i="0" dirty="0">
                <a:solidFill>
                  <a:srgbClr val="374151"/>
                </a:solidFill>
                <a:effectLst/>
                <a:latin typeface="Söhne"/>
              </a:rPr>
              <a:t> column indicates the predicted clusters assigned to each observation based on the PCA results. It seems that the PCA was used to cluster the observations into four groups, labeled as 0, 1, 2, and 3. Each row in the table specifies the assigned cluster label for the corresponding observation.</a:t>
            </a:r>
          </a:p>
          <a:p>
            <a:pPr algn="l"/>
            <a:r>
              <a:rPr lang="en-US" b="0" i="0" dirty="0">
                <a:solidFill>
                  <a:srgbClr val="374151"/>
                </a:solidFill>
                <a:effectLst/>
                <a:latin typeface="Söhne"/>
              </a:rPr>
              <a:t>To interpret the table and the PCA results:</a:t>
            </a:r>
          </a:p>
          <a:p>
            <a:pPr algn="l">
              <a:buFont typeface="+mj-lt"/>
              <a:buAutoNum type="arabicPeriod"/>
            </a:pPr>
            <a:r>
              <a:rPr lang="en-US" b="0" i="0" dirty="0">
                <a:solidFill>
                  <a:srgbClr val="374151"/>
                </a:solidFill>
                <a:effectLst/>
                <a:latin typeface="Söhne"/>
              </a:rPr>
              <a:t>The values in the PC1, PC2, and PC3 columns represent the coordinates of each observation in the reduced-dimensional space. These values indicate the contribution of each principal component to the representation of the observation.</a:t>
            </a:r>
          </a:p>
          <a:p>
            <a:pPr algn="l">
              <a:buFont typeface="+mj-lt"/>
              <a:buAutoNum type="arabicPeriod"/>
            </a:pPr>
            <a:r>
              <a:rPr lang="en-US" b="0" i="0" dirty="0">
                <a:solidFill>
                  <a:srgbClr val="374151"/>
                </a:solidFill>
                <a:effectLst/>
                <a:latin typeface="Söhne"/>
              </a:rPr>
              <a:t>The relative magnitudes of the values in the PC1, PC2, and PC3 columns provide insights into the importance of each component for describing the data. Larger values indicate a stronger influence of the corresponding principal component on the data point.</a:t>
            </a:r>
          </a:p>
          <a:p>
            <a:pPr algn="l">
              <a:buFont typeface="+mj-lt"/>
              <a:buAutoNum type="arabicPeriod"/>
            </a:pPr>
            <a:r>
              <a:rPr lang="en-US" b="0" i="0" dirty="0">
                <a:solidFill>
                  <a:srgbClr val="374151"/>
                </a:solidFill>
                <a:effectLst/>
                <a:latin typeface="Söhne"/>
              </a:rPr>
              <a:t>The </a:t>
            </a:r>
            <a:r>
              <a:rPr lang="en-US" b="0" i="0" dirty="0" err="1">
                <a:solidFill>
                  <a:srgbClr val="374151"/>
                </a:solidFill>
                <a:effectLst/>
                <a:latin typeface="Söhne"/>
              </a:rPr>
              <a:t>predict_clusters</a:t>
            </a:r>
            <a:r>
              <a:rPr lang="en-US" b="0" i="0" dirty="0">
                <a:solidFill>
                  <a:srgbClr val="374151"/>
                </a:solidFill>
                <a:effectLst/>
                <a:latin typeface="Söhne"/>
              </a:rPr>
              <a:t> column shows the assigned clusters for each observation based on the PCA results. The clustering algorithm likely used the values of the principal components to determine the similarity between observations and group them accordingly.</a:t>
            </a:r>
          </a:p>
          <a:p>
            <a:pPr algn="l"/>
            <a:r>
              <a:rPr lang="en-US" b="0" i="0" dirty="0">
                <a:solidFill>
                  <a:srgbClr val="374151"/>
                </a:solidFill>
                <a:effectLst/>
                <a:latin typeface="Söhne"/>
              </a:rPr>
              <a:t>Overall, PCA helps to simplify the representation of the dataset by reducing its dimensionality while preserving important patterns and information. The table you provided displays the transformed data points in the reduced-dimensional space and their assigned clusters based on the PCA results.</a:t>
            </a:r>
          </a:p>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6</a:t>
            </a:fld>
            <a:endParaRPr lang="en-US"/>
          </a:p>
        </p:txBody>
      </p:sp>
    </p:spTree>
    <p:extLst>
      <p:ext uri="{BB962C8B-B14F-4D97-AF65-F5344CB8AC3E}">
        <p14:creationId xmlns:p14="http://schemas.microsoft.com/office/powerpoint/2010/main" val="1349470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rows represent the actual class labels, while the columns represent the predicted class labels. Each cell in the confusion matrix represents the count of observations that fall into a particular category.</a:t>
            </a:r>
          </a:p>
          <a:p>
            <a:pPr algn="l">
              <a:buFont typeface="Arial" panose="020B0604020202020204" pitchFamily="34" charset="0"/>
              <a:buChar char="•"/>
            </a:pPr>
            <a:r>
              <a:rPr lang="en-US" b="0" i="0" dirty="0">
                <a:solidFill>
                  <a:srgbClr val="374151"/>
                </a:solidFill>
                <a:effectLst/>
                <a:latin typeface="Söhne"/>
              </a:rPr>
              <a:t>The top-left cell (656) represents the number of observations that were actually labeled as 0 and correctly predicted as 0.</a:t>
            </a:r>
          </a:p>
          <a:p>
            <a:pPr algn="l">
              <a:buFont typeface="Arial" panose="020B0604020202020204" pitchFamily="34" charset="0"/>
              <a:buChar char="•"/>
            </a:pPr>
            <a:r>
              <a:rPr lang="en-US" b="0" i="0" dirty="0">
                <a:solidFill>
                  <a:srgbClr val="374151"/>
                </a:solidFill>
                <a:effectLst/>
                <a:latin typeface="Söhne"/>
              </a:rPr>
              <a:t>The top-right cell (119) represents the number of observations that were actually labeled as 0 but incorrectly predicted as 1.</a:t>
            </a:r>
          </a:p>
          <a:p>
            <a:pPr algn="l">
              <a:buFont typeface="Arial" panose="020B0604020202020204" pitchFamily="34" charset="0"/>
              <a:buChar char="•"/>
            </a:pPr>
            <a:r>
              <a:rPr lang="en-US" b="0" i="0" dirty="0">
                <a:solidFill>
                  <a:srgbClr val="374151"/>
                </a:solidFill>
                <a:effectLst/>
                <a:latin typeface="Söhne"/>
              </a:rPr>
              <a:t>The bottom-left cell (97) represents the number of observations that were actually labeled as 1 but incorrectly predicted as 0.</a:t>
            </a:r>
          </a:p>
          <a:p>
            <a:pPr algn="l">
              <a:buFont typeface="Arial" panose="020B0604020202020204" pitchFamily="34" charset="0"/>
              <a:buChar char="•"/>
            </a:pPr>
            <a:r>
              <a:rPr lang="en-US" b="0" i="0" dirty="0">
                <a:solidFill>
                  <a:srgbClr val="374151"/>
                </a:solidFill>
                <a:effectLst/>
                <a:latin typeface="Söhne"/>
              </a:rPr>
              <a:t>The bottom-right cell (43) represents the number of observations that were actually labeled as 1 and correctly predicted as 1.</a:t>
            </a:r>
          </a:p>
          <a:p>
            <a:pPr algn="l"/>
            <a:r>
              <a:rPr lang="en-US" b="0" i="0" dirty="0">
                <a:solidFill>
                  <a:srgbClr val="374151"/>
                </a:solidFill>
                <a:effectLst/>
                <a:latin typeface="Söhne"/>
              </a:rPr>
              <a:t>From this confusion matrix, we can extract several evaluation metrics:</a:t>
            </a:r>
          </a:p>
          <a:p>
            <a:pPr algn="l">
              <a:buFont typeface="Arial" panose="020B0604020202020204" pitchFamily="34" charset="0"/>
              <a:buChar char="•"/>
            </a:pPr>
            <a:r>
              <a:rPr lang="en-US" b="0" i="0" dirty="0">
                <a:solidFill>
                  <a:srgbClr val="374151"/>
                </a:solidFill>
                <a:effectLst/>
                <a:latin typeface="Söhne"/>
              </a:rPr>
              <a:t>Accuracy: The accuracy score indicates the overall correctness of the model's predictions. In this case, the accuracy score is 0.7639, meaning that the model correctly predicted the class label for approximately 76.39% of the observations.</a:t>
            </a:r>
          </a:p>
          <a:p>
            <a:pPr algn="l"/>
            <a:r>
              <a:rPr lang="en-US" b="0" i="0" dirty="0">
                <a:solidFill>
                  <a:srgbClr val="374151"/>
                </a:solidFill>
                <a:effectLst/>
                <a:latin typeface="Söhne"/>
              </a:rPr>
              <a:t>The classification report provides additional evaluation metrics for each class (0 and 1):</a:t>
            </a:r>
          </a:p>
          <a:p>
            <a:pPr algn="l">
              <a:buFont typeface="Arial" panose="020B0604020202020204" pitchFamily="34" charset="0"/>
              <a:buChar char="•"/>
            </a:pPr>
            <a:r>
              <a:rPr lang="en-US" b="0" i="0" dirty="0">
                <a:solidFill>
                  <a:srgbClr val="374151"/>
                </a:solidFill>
                <a:effectLst/>
                <a:latin typeface="Söhne"/>
              </a:rPr>
              <a:t>Precision: Precision measures the proportion of true positive predictions out of all positive predictions. For class 0, the precision is 0.87, indicating that 87% of the observations predicted as class 0 were actually labeled as class 0. For class 1, the precision is 0.27, indicating that only 27% of the observations predicted as class 1 were actually labeled as class 1.</a:t>
            </a:r>
          </a:p>
          <a:p>
            <a:pPr algn="l">
              <a:buFont typeface="Arial" panose="020B0604020202020204" pitchFamily="34" charset="0"/>
              <a:buChar char="•"/>
            </a:pPr>
            <a:r>
              <a:rPr lang="en-US" b="0" i="0" dirty="0">
                <a:solidFill>
                  <a:srgbClr val="374151"/>
                </a:solidFill>
                <a:effectLst/>
                <a:latin typeface="Söhne"/>
              </a:rPr>
              <a:t>Recall: Recall, also known as sensitivity or true positive rate, measures the proportion of true positive predictions out of all actual positive observations. For class 0, the recall is 0.85, indicating that the model correctly identified 85% of the observations labeled as class 0. For class 1, the recall is 0.31, indicating that the model correctly identified only 31% of the observations labeled as class 1.</a:t>
            </a:r>
          </a:p>
          <a:p>
            <a:pPr algn="l">
              <a:buFont typeface="Arial" panose="020B0604020202020204" pitchFamily="34" charset="0"/>
              <a:buChar char="•"/>
            </a:pPr>
            <a:r>
              <a:rPr lang="en-US" b="0" i="0" dirty="0">
                <a:solidFill>
                  <a:srgbClr val="374151"/>
                </a:solidFill>
                <a:effectLst/>
                <a:latin typeface="Söhne"/>
              </a:rPr>
              <a:t>F1-score: The F1-score is the harmonic mean of precision and recall, providing a balanced measure of the model's performance. For class 0, the F1-score is 0.86, and for class 1, the F1-score is 0.28.</a:t>
            </a:r>
          </a:p>
          <a:p>
            <a:pPr algn="l"/>
            <a:r>
              <a:rPr lang="en-US" b="0" i="0" dirty="0">
                <a:solidFill>
                  <a:srgbClr val="374151"/>
                </a:solidFill>
                <a:effectLst/>
                <a:latin typeface="Söhne"/>
              </a:rPr>
              <a:t>The support column in the classification report represents the number of observations in each class.</a:t>
            </a:r>
          </a:p>
          <a:p>
            <a:pPr algn="l"/>
            <a:r>
              <a:rPr lang="en-US" b="0" i="0" dirty="0">
                <a:solidFill>
                  <a:srgbClr val="374151"/>
                </a:solidFill>
                <a:effectLst/>
                <a:latin typeface="Söhne"/>
              </a:rPr>
              <a:t>The macro average (macro avg) and weighted average (weighted avg) provide overall evaluation metrics, taking into account the class imbalance. The macro avg calculates the unweighted mean of precision, recall, and F1-score, giving equal importance to each class. The weighted avg calculates the weighted mean of precision, recall, and F1-score, considering the number of observations in each class.</a:t>
            </a:r>
          </a:p>
          <a:p>
            <a:pPr algn="l"/>
            <a:r>
              <a:rPr lang="en-US" b="0" i="0" dirty="0">
                <a:solidFill>
                  <a:srgbClr val="374151"/>
                </a:solidFill>
                <a:effectLst/>
                <a:latin typeface="Söhne"/>
              </a:rPr>
              <a:t>In summary, the confusion matrix and classification report provide insights into the model's performance, including the accuracy, precision, recall, and F1-score for each class, as well as overall evaluation metrics.</a:t>
            </a:r>
          </a:p>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7</a:t>
            </a:fld>
            <a:endParaRPr lang="en-US"/>
          </a:p>
        </p:txBody>
      </p:sp>
    </p:spTree>
    <p:extLst>
      <p:ext uri="{BB962C8B-B14F-4D97-AF65-F5344CB8AC3E}">
        <p14:creationId xmlns:p14="http://schemas.microsoft.com/office/powerpoint/2010/main" val="4215386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8</a:t>
            </a:fld>
            <a:endParaRPr lang="en-US"/>
          </a:p>
        </p:txBody>
      </p:sp>
    </p:spTree>
    <p:extLst>
      <p:ext uri="{BB962C8B-B14F-4D97-AF65-F5344CB8AC3E}">
        <p14:creationId xmlns:p14="http://schemas.microsoft.com/office/powerpoint/2010/main" val="1301125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9</a:t>
            </a:fld>
            <a:endParaRPr lang="en-US"/>
          </a:p>
        </p:txBody>
      </p:sp>
    </p:spTree>
    <p:extLst>
      <p:ext uri="{BB962C8B-B14F-4D97-AF65-F5344CB8AC3E}">
        <p14:creationId xmlns:p14="http://schemas.microsoft.com/office/powerpoint/2010/main" val="1273742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10</a:t>
            </a:fld>
            <a:endParaRPr lang="en-US"/>
          </a:p>
        </p:txBody>
      </p:sp>
    </p:spTree>
    <p:extLst>
      <p:ext uri="{BB962C8B-B14F-4D97-AF65-F5344CB8AC3E}">
        <p14:creationId xmlns:p14="http://schemas.microsoft.com/office/powerpoint/2010/main" val="2593060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11</a:t>
            </a:fld>
            <a:endParaRPr lang="en-US"/>
          </a:p>
        </p:txBody>
      </p:sp>
    </p:spTree>
    <p:extLst>
      <p:ext uri="{BB962C8B-B14F-4D97-AF65-F5344CB8AC3E}">
        <p14:creationId xmlns:p14="http://schemas.microsoft.com/office/powerpoint/2010/main" val="4267507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activation: The activation function used in the hidden layers of the neural network. In this case, the "tanh" function is used. The hyperbolic tangent (tanh) function is a common activation function that squashes the input values between -1 and 1.</a:t>
            </a:r>
          </a:p>
          <a:p>
            <a:pPr algn="l">
              <a:buFont typeface="Arial" panose="020B0604020202020204" pitchFamily="34" charset="0"/>
              <a:buChar char="•"/>
            </a:pPr>
            <a:r>
              <a:rPr lang="en-US" b="0" i="0" dirty="0" err="1">
                <a:solidFill>
                  <a:srgbClr val="374151"/>
                </a:solidFill>
                <a:effectLst/>
                <a:latin typeface="Söhne"/>
              </a:rPr>
              <a:t>first_units</a:t>
            </a:r>
            <a:r>
              <a:rPr lang="en-US" b="0" i="0" dirty="0">
                <a:solidFill>
                  <a:srgbClr val="374151"/>
                </a:solidFill>
                <a:effectLst/>
                <a:latin typeface="Söhne"/>
              </a:rPr>
              <a:t>: The number of units (neurons) in the first hidden layer of the neural network. In this case, there are 5 units in the first layer.</a:t>
            </a:r>
          </a:p>
          <a:p>
            <a:pPr algn="l">
              <a:buFont typeface="Arial" panose="020B0604020202020204" pitchFamily="34" charset="0"/>
              <a:buChar char="•"/>
            </a:pPr>
            <a:r>
              <a:rPr lang="en-US" b="0" i="0" dirty="0" err="1">
                <a:solidFill>
                  <a:srgbClr val="374151"/>
                </a:solidFill>
                <a:effectLst/>
                <a:latin typeface="Söhne"/>
              </a:rPr>
              <a:t>num_layers</a:t>
            </a:r>
            <a:r>
              <a:rPr lang="en-US" b="0" i="0" dirty="0">
                <a:solidFill>
                  <a:srgbClr val="374151"/>
                </a:solidFill>
                <a:effectLst/>
                <a:latin typeface="Söhne"/>
              </a:rPr>
              <a:t>: The total number of hidden layers in the neural network. In this case, there are 3 hidden layers (excluding the input and output layers).</a:t>
            </a:r>
          </a:p>
          <a:p>
            <a:pPr algn="l">
              <a:buFont typeface="Arial" panose="020B0604020202020204" pitchFamily="34" charset="0"/>
              <a:buChar char="•"/>
            </a:pPr>
            <a:r>
              <a:rPr lang="en-US" b="0" i="0" dirty="0">
                <a:solidFill>
                  <a:srgbClr val="374151"/>
                </a:solidFill>
                <a:effectLst/>
                <a:latin typeface="Söhne"/>
              </a:rPr>
              <a:t>units_0, units_1, units_2, units_3, units_4, units_5: The number of units (neurons) in each hidden layer of the neural network. In this case, there are 7 units in the first and second layers, 3 units in the third layer, 9 units in the fourth layer, and 7 units in the fifth layer. The units_5 represents the output layer, which has 1 unit.</a:t>
            </a:r>
          </a:p>
          <a:p>
            <a:pPr algn="l">
              <a:buFont typeface="Arial" panose="020B0604020202020204" pitchFamily="34" charset="0"/>
              <a:buChar char="•"/>
            </a:pPr>
            <a:r>
              <a:rPr lang="en-US" b="0" i="0" dirty="0">
                <a:solidFill>
                  <a:srgbClr val="374151"/>
                </a:solidFill>
                <a:effectLst/>
                <a:latin typeface="Söhne"/>
              </a:rPr>
              <a:t>tuner/epochs: The total number of epochs (training iterations) for the neural network model. In this case, the model will be trained for 17 epochs.</a:t>
            </a:r>
          </a:p>
          <a:p>
            <a:pPr algn="l">
              <a:buFont typeface="Arial" panose="020B0604020202020204" pitchFamily="34" charset="0"/>
              <a:buChar char="•"/>
            </a:pPr>
            <a:r>
              <a:rPr lang="en-US" b="0" i="0" dirty="0">
                <a:solidFill>
                  <a:srgbClr val="374151"/>
                </a:solidFill>
                <a:effectLst/>
                <a:latin typeface="Söhne"/>
              </a:rPr>
              <a:t>tuner/</a:t>
            </a:r>
            <a:r>
              <a:rPr lang="en-US" b="0" i="0" dirty="0" err="1">
                <a:solidFill>
                  <a:srgbClr val="374151"/>
                </a:solidFill>
                <a:effectLst/>
                <a:latin typeface="Söhne"/>
              </a:rPr>
              <a:t>initial_epoch</a:t>
            </a:r>
            <a:r>
              <a:rPr lang="en-US" b="0" i="0" dirty="0">
                <a:solidFill>
                  <a:srgbClr val="374151"/>
                </a:solidFill>
                <a:effectLst/>
                <a:latin typeface="Söhne"/>
              </a:rPr>
              <a:t>: The initial epoch of the training process. In this case, the initial epoch is set to 0.</a:t>
            </a:r>
          </a:p>
          <a:p>
            <a:pPr algn="l">
              <a:buFont typeface="Arial" panose="020B0604020202020204" pitchFamily="34" charset="0"/>
              <a:buChar char="•"/>
            </a:pPr>
            <a:r>
              <a:rPr lang="en-US" b="0" i="0" dirty="0">
                <a:solidFill>
                  <a:srgbClr val="374151"/>
                </a:solidFill>
                <a:effectLst/>
                <a:latin typeface="Söhne"/>
              </a:rPr>
              <a:t>tuner/bracket: The bracket number used in hyperparameter tuning. It is used by some hyperparameter optimization algorithms to determine the number of models to train at each iteration.</a:t>
            </a:r>
          </a:p>
          <a:p>
            <a:pPr algn="l">
              <a:buFont typeface="Arial" panose="020B0604020202020204" pitchFamily="34" charset="0"/>
              <a:buChar char="•"/>
            </a:pPr>
            <a:r>
              <a:rPr lang="en-US" b="0" i="0" dirty="0">
                <a:solidFill>
                  <a:srgbClr val="374151"/>
                </a:solidFill>
                <a:effectLst/>
                <a:latin typeface="Söhne"/>
              </a:rPr>
              <a:t>tuner/round: The round number used in hyperparameter tuning. It indicates the current round of hyperparameter optimization.</a:t>
            </a:r>
          </a:p>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12</a:t>
            </a:fld>
            <a:endParaRPr lang="en-US"/>
          </a:p>
        </p:txBody>
      </p:sp>
    </p:spTree>
    <p:extLst>
      <p:ext uri="{BB962C8B-B14F-4D97-AF65-F5344CB8AC3E}">
        <p14:creationId xmlns:p14="http://schemas.microsoft.com/office/powerpoint/2010/main" val="962478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13</a:t>
            </a:fld>
            <a:endParaRPr lang="en-US"/>
          </a:p>
        </p:txBody>
      </p:sp>
    </p:spTree>
    <p:extLst>
      <p:ext uri="{BB962C8B-B14F-4D97-AF65-F5344CB8AC3E}">
        <p14:creationId xmlns:p14="http://schemas.microsoft.com/office/powerpoint/2010/main" val="2366710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D4EA-5791-BACD-EBEC-792769FBB9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38D762-A8A4-E5A0-71E3-9457FB488E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634F23-9A45-DC99-36B6-FF01E0C15233}"/>
              </a:ext>
            </a:extLst>
          </p:cNvPr>
          <p:cNvSpPr>
            <a:spLocks noGrp="1"/>
          </p:cNvSpPr>
          <p:nvPr>
            <p:ph type="dt" sz="half" idx="10"/>
          </p:nvPr>
        </p:nvSpPr>
        <p:spPr/>
        <p:txBody>
          <a:bodyPr/>
          <a:lstStyle/>
          <a:p>
            <a:fld id="{A21CC7B9-F792-4FE4-B580-F4010EAFECA1}" type="datetime1">
              <a:rPr lang="en-US" smtClean="0"/>
              <a:t>6/5/2023</a:t>
            </a:fld>
            <a:endParaRPr lang="en-US"/>
          </a:p>
        </p:txBody>
      </p:sp>
      <p:sp>
        <p:nvSpPr>
          <p:cNvPr id="5" name="Footer Placeholder 4">
            <a:extLst>
              <a:ext uri="{FF2B5EF4-FFF2-40B4-BE49-F238E27FC236}">
                <a16:creationId xmlns:a16="http://schemas.microsoft.com/office/drawing/2014/main" id="{2FE898AC-039A-2AE0-B43F-81D744911B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CC691-277E-389E-B1F7-CF9365068DCF}"/>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3989698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E76CC-1DC5-507F-4972-4EB68A39A2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09AEF3-D279-A958-1673-7E1C418B0F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368CB-DD0A-74B4-F281-BB86D1266D77}"/>
              </a:ext>
            </a:extLst>
          </p:cNvPr>
          <p:cNvSpPr>
            <a:spLocks noGrp="1"/>
          </p:cNvSpPr>
          <p:nvPr>
            <p:ph type="dt" sz="half" idx="10"/>
          </p:nvPr>
        </p:nvSpPr>
        <p:spPr/>
        <p:txBody>
          <a:bodyPr/>
          <a:lstStyle/>
          <a:p>
            <a:fld id="{D34A2294-796A-41A7-A180-682AF3936065}" type="datetime1">
              <a:rPr lang="en-US" smtClean="0"/>
              <a:t>6/5/2023</a:t>
            </a:fld>
            <a:endParaRPr lang="en-US"/>
          </a:p>
        </p:txBody>
      </p:sp>
      <p:sp>
        <p:nvSpPr>
          <p:cNvPr id="5" name="Footer Placeholder 4">
            <a:extLst>
              <a:ext uri="{FF2B5EF4-FFF2-40B4-BE49-F238E27FC236}">
                <a16:creationId xmlns:a16="http://schemas.microsoft.com/office/drawing/2014/main" id="{264E1092-E845-6C83-1489-6F60633F4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D8C28E-C465-B3C0-E2AF-6870F979233F}"/>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375406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6C03E0-2CF8-D639-269E-A9A2FACABD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DDD3A0-1BA5-67D6-998E-F5D6114D82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DE46E5-097C-0336-8BA7-2B272EA4CAE7}"/>
              </a:ext>
            </a:extLst>
          </p:cNvPr>
          <p:cNvSpPr>
            <a:spLocks noGrp="1"/>
          </p:cNvSpPr>
          <p:nvPr>
            <p:ph type="dt" sz="half" idx="10"/>
          </p:nvPr>
        </p:nvSpPr>
        <p:spPr/>
        <p:txBody>
          <a:bodyPr/>
          <a:lstStyle/>
          <a:p>
            <a:fld id="{06B38865-D7BB-498A-8C2D-0BA1AF7CCC28}" type="datetime1">
              <a:rPr lang="en-US" smtClean="0"/>
              <a:t>6/5/2023</a:t>
            </a:fld>
            <a:endParaRPr lang="en-US"/>
          </a:p>
        </p:txBody>
      </p:sp>
      <p:sp>
        <p:nvSpPr>
          <p:cNvPr id="5" name="Footer Placeholder 4">
            <a:extLst>
              <a:ext uri="{FF2B5EF4-FFF2-40B4-BE49-F238E27FC236}">
                <a16:creationId xmlns:a16="http://schemas.microsoft.com/office/drawing/2014/main" id="{180B1BA9-969E-FD5A-A78A-105248ED74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1D41CE-BE21-1837-409F-3265FD301182}"/>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600832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05217-3552-479E-50D0-555704DD72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EBB5FF-166F-63A3-2C6A-A7497EB562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45BCFA-D7E4-DB61-8999-CCCA1928CA40}"/>
              </a:ext>
            </a:extLst>
          </p:cNvPr>
          <p:cNvSpPr>
            <a:spLocks noGrp="1"/>
          </p:cNvSpPr>
          <p:nvPr>
            <p:ph type="dt" sz="half" idx="10"/>
          </p:nvPr>
        </p:nvSpPr>
        <p:spPr/>
        <p:txBody>
          <a:bodyPr/>
          <a:lstStyle/>
          <a:p>
            <a:fld id="{BAC3D0AC-4922-4ECA-9DEE-789C318F6E3C}" type="datetime1">
              <a:rPr lang="en-US" smtClean="0"/>
              <a:t>6/5/2023</a:t>
            </a:fld>
            <a:endParaRPr lang="en-US"/>
          </a:p>
        </p:txBody>
      </p:sp>
      <p:sp>
        <p:nvSpPr>
          <p:cNvPr id="5" name="Footer Placeholder 4">
            <a:extLst>
              <a:ext uri="{FF2B5EF4-FFF2-40B4-BE49-F238E27FC236}">
                <a16:creationId xmlns:a16="http://schemas.microsoft.com/office/drawing/2014/main" id="{C2CAE557-10B8-1CD2-27B9-D058CCF39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6C840-F7E4-6AF0-0851-E5CF291A9EC4}"/>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2624316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47E35-FC04-E313-A8E0-3F8C254CBD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1E1BA6-E64C-FB05-7D7B-166509A1DF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905CD1-5764-3452-2C6D-7371BD6165ED}"/>
              </a:ext>
            </a:extLst>
          </p:cNvPr>
          <p:cNvSpPr>
            <a:spLocks noGrp="1"/>
          </p:cNvSpPr>
          <p:nvPr>
            <p:ph type="dt" sz="half" idx="10"/>
          </p:nvPr>
        </p:nvSpPr>
        <p:spPr/>
        <p:txBody>
          <a:bodyPr/>
          <a:lstStyle/>
          <a:p>
            <a:fld id="{4D21AA6E-F879-4E21-AA30-59775A254812}" type="datetime1">
              <a:rPr lang="en-US" smtClean="0"/>
              <a:t>6/5/2023</a:t>
            </a:fld>
            <a:endParaRPr lang="en-US"/>
          </a:p>
        </p:txBody>
      </p:sp>
      <p:sp>
        <p:nvSpPr>
          <p:cNvPr id="5" name="Footer Placeholder 4">
            <a:extLst>
              <a:ext uri="{FF2B5EF4-FFF2-40B4-BE49-F238E27FC236}">
                <a16:creationId xmlns:a16="http://schemas.microsoft.com/office/drawing/2014/main" id="{87741FFD-6E55-16FE-1395-3C8EBF00A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FD650D-54F3-D34D-DAE9-B194EDB54B5A}"/>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3240669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764E3-D901-EB8B-A945-7D9C5DE1D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979B4-E1F7-91C6-9ED0-B22686892F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7D0DE5-70CD-C28E-4C99-F88B088031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41D037-8BDF-ACD0-3961-58B666D33D94}"/>
              </a:ext>
            </a:extLst>
          </p:cNvPr>
          <p:cNvSpPr>
            <a:spLocks noGrp="1"/>
          </p:cNvSpPr>
          <p:nvPr>
            <p:ph type="dt" sz="half" idx="10"/>
          </p:nvPr>
        </p:nvSpPr>
        <p:spPr/>
        <p:txBody>
          <a:bodyPr/>
          <a:lstStyle/>
          <a:p>
            <a:fld id="{EE940F30-6612-483D-8683-17FAB6D0E2C0}" type="datetime1">
              <a:rPr lang="en-US" smtClean="0"/>
              <a:t>6/5/2023</a:t>
            </a:fld>
            <a:endParaRPr lang="en-US"/>
          </a:p>
        </p:txBody>
      </p:sp>
      <p:sp>
        <p:nvSpPr>
          <p:cNvPr id="6" name="Footer Placeholder 5">
            <a:extLst>
              <a:ext uri="{FF2B5EF4-FFF2-40B4-BE49-F238E27FC236}">
                <a16:creationId xmlns:a16="http://schemas.microsoft.com/office/drawing/2014/main" id="{45A7588E-A1DB-477A-DBF5-1374974DAA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69534-3D5F-97EB-EB00-9A1B5BCEE4EC}"/>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1307972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276E-1204-4BC1-CED6-9563747A46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C509EA-341E-DC34-BEA5-576B6066EC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7A3DEC-2388-F3AA-CD4C-713A2225B0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2408C7-CD57-8F25-2DAB-9A1288A0E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05CC1D-E383-DE5F-42AB-50C44AC4EA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C90678-D483-1401-4BE3-3380F2CCD0A7}"/>
              </a:ext>
            </a:extLst>
          </p:cNvPr>
          <p:cNvSpPr>
            <a:spLocks noGrp="1"/>
          </p:cNvSpPr>
          <p:nvPr>
            <p:ph type="dt" sz="half" idx="10"/>
          </p:nvPr>
        </p:nvSpPr>
        <p:spPr/>
        <p:txBody>
          <a:bodyPr/>
          <a:lstStyle/>
          <a:p>
            <a:fld id="{BE2467AA-34AE-44A3-ACD7-8A0CBCFEECE2}" type="datetime1">
              <a:rPr lang="en-US" smtClean="0"/>
              <a:t>6/5/2023</a:t>
            </a:fld>
            <a:endParaRPr lang="en-US"/>
          </a:p>
        </p:txBody>
      </p:sp>
      <p:sp>
        <p:nvSpPr>
          <p:cNvPr id="8" name="Footer Placeholder 7">
            <a:extLst>
              <a:ext uri="{FF2B5EF4-FFF2-40B4-BE49-F238E27FC236}">
                <a16:creationId xmlns:a16="http://schemas.microsoft.com/office/drawing/2014/main" id="{2FB628E8-4A69-1E5F-848C-F4CB9C786D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510775-9CFA-D6F9-A2E5-62E141EEB2C0}"/>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988304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08FCC-69F0-93DF-4A29-89C94425E2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1CDBEE-112E-AB3E-F9A3-97E7B08D56DF}"/>
              </a:ext>
            </a:extLst>
          </p:cNvPr>
          <p:cNvSpPr>
            <a:spLocks noGrp="1"/>
          </p:cNvSpPr>
          <p:nvPr>
            <p:ph type="dt" sz="half" idx="10"/>
          </p:nvPr>
        </p:nvSpPr>
        <p:spPr/>
        <p:txBody>
          <a:bodyPr/>
          <a:lstStyle/>
          <a:p>
            <a:fld id="{7D6A9D0B-3C72-41DD-9DC9-18A58C92A6BF}" type="datetime1">
              <a:rPr lang="en-US" smtClean="0"/>
              <a:t>6/5/2023</a:t>
            </a:fld>
            <a:endParaRPr lang="en-US"/>
          </a:p>
        </p:txBody>
      </p:sp>
      <p:sp>
        <p:nvSpPr>
          <p:cNvPr id="4" name="Footer Placeholder 3">
            <a:extLst>
              <a:ext uri="{FF2B5EF4-FFF2-40B4-BE49-F238E27FC236}">
                <a16:creationId xmlns:a16="http://schemas.microsoft.com/office/drawing/2014/main" id="{35125A44-F62C-07B6-48B3-887876B3A5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EFA696-6B67-5A3A-6224-10465ACEDD38}"/>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354593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1C2C2-D602-DAA9-E159-8D1078DC279D}"/>
              </a:ext>
            </a:extLst>
          </p:cNvPr>
          <p:cNvSpPr>
            <a:spLocks noGrp="1"/>
          </p:cNvSpPr>
          <p:nvPr>
            <p:ph type="dt" sz="half" idx="10"/>
          </p:nvPr>
        </p:nvSpPr>
        <p:spPr/>
        <p:txBody>
          <a:bodyPr/>
          <a:lstStyle/>
          <a:p>
            <a:fld id="{2CE4E56A-68D8-40FE-B69E-D4774D93A629}" type="datetime1">
              <a:rPr lang="en-US" smtClean="0"/>
              <a:t>6/5/2023</a:t>
            </a:fld>
            <a:endParaRPr lang="en-US"/>
          </a:p>
        </p:txBody>
      </p:sp>
      <p:sp>
        <p:nvSpPr>
          <p:cNvPr id="3" name="Footer Placeholder 2">
            <a:extLst>
              <a:ext uri="{FF2B5EF4-FFF2-40B4-BE49-F238E27FC236}">
                <a16:creationId xmlns:a16="http://schemas.microsoft.com/office/drawing/2014/main" id="{85AD1F4B-2288-4098-A8C8-4DE3FE1381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6E9332-E47E-72CB-464A-6BCF0D8D1049}"/>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2423883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5EDE0-6316-89BD-9897-B4730C81D5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39E364-C2D4-5BE2-2692-173C1FF74C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4A3098-0A15-CF73-A7BC-B9811CA7AE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F276C1-ADA1-88C5-BD3D-6A5D3EB2E77A}"/>
              </a:ext>
            </a:extLst>
          </p:cNvPr>
          <p:cNvSpPr>
            <a:spLocks noGrp="1"/>
          </p:cNvSpPr>
          <p:nvPr>
            <p:ph type="dt" sz="half" idx="10"/>
          </p:nvPr>
        </p:nvSpPr>
        <p:spPr/>
        <p:txBody>
          <a:bodyPr/>
          <a:lstStyle/>
          <a:p>
            <a:fld id="{DCC4FCF6-6BB1-4918-809E-732A40EC99AC}" type="datetime1">
              <a:rPr lang="en-US" smtClean="0"/>
              <a:t>6/5/2023</a:t>
            </a:fld>
            <a:endParaRPr lang="en-US"/>
          </a:p>
        </p:txBody>
      </p:sp>
      <p:sp>
        <p:nvSpPr>
          <p:cNvPr id="6" name="Footer Placeholder 5">
            <a:extLst>
              <a:ext uri="{FF2B5EF4-FFF2-40B4-BE49-F238E27FC236}">
                <a16:creationId xmlns:a16="http://schemas.microsoft.com/office/drawing/2014/main" id="{EA1D3802-8263-2457-51D4-8E6F795B2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E936C2-FCC2-3FD7-C629-7B8D288EF789}"/>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2381915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68046-A08F-1423-8AD4-E7C8409F75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A4125A-D29D-D0B9-7B01-7BE58D83A2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3E2852-5F00-C837-B253-77FD2827D4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E45A83-8ABB-A58E-EF1A-B5F3B2F6A72D}"/>
              </a:ext>
            </a:extLst>
          </p:cNvPr>
          <p:cNvSpPr>
            <a:spLocks noGrp="1"/>
          </p:cNvSpPr>
          <p:nvPr>
            <p:ph type="dt" sz="half" idx="10"/>
          </p:nvPr>
        </p:nvSpPr>
        <p:spPr/>
        <p:txBody>
          <a:bodyPr/>
          <a:lstStyle/>
          <a:p>
            <a:fld id="{E83E64DE-78BF-46C2-98C9-E51AE61C0288}" type="datetime1">
              <a:rPr lang="en-US" smtClean="0"/>
              <a:t>6/5/2023</a:t>
            </a:fld>
            <a:endParaRPr lang="en-US"/>
          </a:p>
        </p:txBody>
      </p:sp>
      <p:sp>
        <p:nvSpPr>
          <p:cNvPr id="6" name="Footer Placeholder 5">
            <a:extLst>
              <a:ext uri="{FF2B5EF4-FFF2-40B4-BE49-F238E27FC236}">
                <a16:creationId xmlns:a16="http://schemas.microsoft.com/office/drawing/2014/main" id="{79C89B8C-C5F5-3B0E-D3BB-344C6293F1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DF846E-FBF2-7531-A353-2DDBDDF77AE8}"/>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1265691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FB9002-0B8F-966D-8172-BDFE831CFD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BEE092-0841-823C-013B-444F36C62E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E5FB59-C3A5-CEE2-1B68-96F9E73A98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F10D8A-0B13-4BFF-AD1E-151AD789A755}" type="datetime1">
              <a:rPr lang="en-US" smtClean="0"/>
              <a:t>6/5/2023</a:t>
            </a:fld>
            <a:endParaRPr lang="en-US"/>
          </a:p>
        </p:txBody>
      </p:sp>
      <p:sp>
        <p:nvSpPr>
          <p:cNvPr id="5" name="Footer Placeholder 4">
            <a:extLst>
              <a:ext uri="{FF2B5EF4-FFF2-40B4-BE49-F238E27FC236}">
                <a16:creationId xmlns:a16="http://schemas.microsoft.com/office/drawing/2014/main" id="{932F65B2-A546-6B71-9E88-5AF9191731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4978D1-90D9-FFD2-8C77-383C1CA0CE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F29F5D-012D-4FF5-BD83-3AFB94696F6C}" type="slidenum">
              <a:rPr lang="en-US" smtClean="0"/>
              <a:t>‹#›</a:t>
            </a:fld>
            <a:endParaRPr lang="en-US"/>
          </a:p>
        </p:txBody>
      </p:sp>
    </p:spTree>
    <p:extLst>
      <p:ext uri="{BB962C8B-B14F-4D97-AF65-F5344CB8AC3E}">
        <p14:creationId xmlns:p14="http://schemas.microsoft.com/office/powerpoint/2010/main" val="1646481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jp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jp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6.png"/><Relationship Id="rId5" Type="http://schemas.openxmlformats.org/officeDocument/2006/relationships/image" Target="../media/image8.png"/><Relationship Id="rId10" Type="http://schemas.openxmlformats.org/officeDocument/2006/relationships/image" Target="../media/image7.png"/><Relationship Id="rId4" Type="http://schemas.openxmlformats.org/officeDocument/2006/relationships/image" Target="../media/image2.jp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2.xm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2.jp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GlowDiffused/>
                    </a14:imgEffect>
                  </a14:imgLayer>
                </a14:imgProps>
              </a:ext>
            </a:extLst>
          </a:blip>
          <a:srcRect/>
          <a:stretch>
            <a:fillRect t="-11000" b="-11000"/>
          </a:stretch>
        </a:blip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52A59F10-8E62-3113-CA2E-84A74D5B8BFB}"/>
              </a:ext>
            </a:extLst>
          </p:cNvPr>
          <p:cNvSpPr txBox="1"/>
          <p:nvPr/>
        </p:nvSpPr>
        <p:spPr>
          <a:xfrm>
            <a:off x="0" y="0"/>
            <a:ext cx="3352801" cy="646331"/>
          </a:xfrm>
          <a:prstGeom prst="rect">
            <a:avLst/>
          </a:prstGeom>
          <a:solidFill>
            <a:schemeClr val="accent5">
              <a:lumMod val="50000"/>
              <a:alpha val="56000"/>
            </a:schemeClr>
          </a:solidFill>
        </p:spPr>
        <p:txBody>
          <a:bodyPr wrap="square" rtlCol="0">
            <a:spAutoFit/>
          </a:bodyPr>
          <a:lstStyle/>
          <a:p>
            <a:r>
              <a:rPr lang="en-US" b="1" dirty="0">
                <a:solidFill>
                  <a:schemeClr val="bg1"/>
                </a:solidFill>
              </a:rPr>
              <a:t>HEART DISEASE PREDICTION </a:t>
            </a:r>
          </a:p>
          <a:p>
            <a:r>
              <a:rPr lang="en-US" b="1" dirty="0">
                <a:solidFill>
                  <a:schemeClr val="bg1"/>
                </a:solidFill>
              </a:rPr>
              <a:t>USING MACHINE LEARNING</a:t>
            </a:r>
          </a:p>
        </p:txBody>
      </p:sp>
      <p:sp>
        <p:nvSpPr>
          <p:cNvPr id="5" name="Oval 4">
            <a:extLst>
              <a:ext uri="{FF2B5EF4-FFF2-40B4-BE49-F238E27FC236}">
                <a16:creationId xmlns:a16="http://schemas.microsoft.com/office/drawing/2014/main" id="{0B2093FA-9D6E-EE6F-0310-CE9CBD70557F}"/>
              </a:ext>
            </a:extLst>
          </p:cNvPr>
          <p:cNvSpPr/>
          <p:nvPr/>
        </p:nvSpPr>
        <p:spPr>
          <a:xfrm>
            <a:off x="9191624" y="813980"/>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a:p>
            <a:pPr algn="ctr"/>
            <a:r>
              <a:rPr lang="en-US" dirty="0"/>
              <a:t>Methodology</a:t>
            </a:r>
          </a:p>
          <a:p>
            <a:pPr algn="ctr"/>
            <a:r>
              <a:rPr lang="en-US" dirty="0"/>
              <a:t> &amp; Algorithms</a:t>
            </a:r>
          </a:p>
          <a:p>
            <a:pPr algn="ctr"/>
            <a:endParaRPr lang="en-US" dirty="0"/>
          </a:p>
        </p:txBody>
      </p:sp>
      <p:sp>
        <p:nvSpPr>
          <p:cNvPr id="6" name="Oval 5">
            <a:extLst>
              <a:ext uri="{FF2B5EF4-FFF2-40B4-BE49-F238E27FC236}">
                <a16:creationId xmlns:a16="http://schemas.microsoft.com/office/drawing/2014/main" id="{4720115E-5DE1-6C6B-7C3A-DF3480190FF8}"/>
              </a:ext>
            </a:extLst>
          </p:cNvPr>
          <p:cNvSpPr/>
          <p:nvPr/>
        </p:nvSpPr>
        <p:spPr>
          <a:xfrm>
            <a:off x="7029449" y="813980"/>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Problem </a:t>
            </a:r>
          </a:p>
          <a:p>
            <a:pPr algn="ctr"/>
            <a:r>
              <a:rPr lang="en-US" dirty="0"/>
              <a:t>Description</a:t>
            </a:r>
          </a:p>
        </p:txBody>
      </p:sp>
      <p:sp>
        <p:nvSpPr>
          <p:cNvPr id="7" name="Oval 6">
            <a:extLst>
              <a:ext uri="{FF2B5EF4-FFF2-40B4-BE49-F238E27FC236}">
                <a16:creationId xmlns:a16="http://schemas.microsoft.com/office/drawing/2014/main" id="{4197BB6D-3872-567D-AF45-1C017A608D39}"/>
              </a:ext>
            </a:extLst>
          </p:cNvPr>
          <p:cNvSpPr/>
          <p:nvPr/>
        </p:nvSpPr>
        <p:spPr>
          <a:xfrm>
            <a:off x="7029449" y="2595155"/>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ML Analysis</a:t>
            </a:r>
          </a:p>
        </p:txBody>
      </p:sp>
      <p:sp>
        <p:nvSpPr>
          <p:cNvPr id="8" name="Oval 7">
            <a:extLst>
              <a:ext uri="{FF2B5EF4-FFF2-40B4-BE49-F238E27FC236}">
                <a16:creationId xmlns:a16="http://schemas.microsoft.com/office/drawing/2014/main" id="{0E7EBB01-D2C2-1AA4-9622-AFFF00F2EBCD}"/>
              </a:ext>
            </a:extLst>
          </p:cNvPr>
          <p:cNvSpPr/>
          <p:nvPr/>
        </p:nvSpPr>
        <p:spPr>
          <a:xfrm>
            <a:off x="8110537" y="3963355"/>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Conclusion</a:t>
            </a:r>
          </a:p>
        </p:txBody>
      </p:sp>
      <p:sp>
        <p:nvSpPr>
          <p:cNvPr id="9" name="Oval 8">
            <a:extLst>
              <a:ext uri="{FF2B5EF4-FFF2-40B4-BE49-F238E27FC236}">
                <a16:creationId xmlns:a16="http://schemas.microsoft.com/office/drawing/2014/main" id="{AE3564C0-76CC-696C-6E03-873680DBFFCF}"/>
              </a:ext>
            </a:extLst>
          </p:cNvPr>
          <p:cNvSpPr/>
          <p:nvPr/>
        </p:nvSpPr>
        <p:spPr>
          <a:xfrm>
            <a:off x="9191624" y="2592570"/>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Results</a:t>
            </a:r>
          </a:p>
        </p:txBody>
      </p:sp>
      <p:sp>
        <p:nvSpPr>
          <p:cNvPr id="11" name="TextBox 10">
            <a:extLst>
              <a:ext uri="{FF2B5EF4-FFF2-40B4-BE49-F238E27FC236}">
                <a16:creationId xmlns:a16="http://schemas.microsoft.com/office/drawing/2014/main" id="{6B150F5B-FBD7-72FE-9207-5A0197830E6A}"/>
              </a:ext>
            </a:extLst>
          </p:cNvPr>
          <p:cNvSpPr txBox="1"/>
          <p:nvPr/>
        </p:nvSpPr>
        <p:spPr>
          <a:xfrm>
            <a:off x="9701049" y="5380672"/>
            <a:ext cx="2490951" cy="1477328"/>
          </a:xfrm>
          <a:prstGeom prst="rect">
            <a:avLst/>
          </a:prstGeom>
          <a:solidFill>
            <a:schemeClr val="accent6">
              <a:lumMod val="50000"/>
              <a:alpha val="52000"/>
            </a:schemeClr>
          </a:solidFill>
        </p:spPr>
        <p:txBody>
          <a:bodyPr wrap="square" rtlCol="0">
            <a:spAutoFit/>
          </a:bodyPr>
          <a:lstStyle/>
          <a:p>
            <a:r>
              <a:rPr lang="en-US" dirty="0">
                <a:solidFill>
                  <a:schemeClr val="bg1"/>
                </a:solidFill>
              </a:rPr>
              <a:t>Prepared by (Team 1) </a:t>
            </a:r>
          </a:p>
          <a:p>
            <a:r>
              <a:rPr lang="en-US" dirty="0">
                <a:solidFill>
                  <a:schemeClr val="bg1"/>
                </a:solidFill>
              </a:rPr>
              <a:t>Aida </a:t>
            </a:r>
            <a:r>
              <a:rPr lang="en-US" dirty="0" err="1">
                <a:solidFill>
                  <a:schemeClr val="bg1"/>
                </a:solidFill>
              </a:rPr>
              <a:t>Ndiongue</a:t>
            </a:r>
            <a:endParaRPr lang="en-US" dirty="0">
              <a:solidFill>
                <a:schemeClr val="bg1"/>
              </a:solidFill>
            </a:endParaRPr>
          </a:p>
          <a:p>
            <a:r>
              <a:rPr lang="en-US" dirty="0">
                <a:solidFill>
                  <a:schemeClr val="bg1"/>
                </a:solidFill>
              </a:rPr>
              <a:t>Christopher </a:t>
            </a:r>
            <a:r>
              <a:rPr lang="en-US" dirty="0" err="1">
                <a:solidFill>
                  <a:schemeClr val="bg1"/>
                </a:solidFill>
              </a:rPr>
              <a:t>Sharber</a:t>
            </a:r>
            <a:endParaRPr lang="en-US" dirty="0">
              <a:solidFill>
                <a:schemeClr val="bg1"/>
              </a:solidFill>
            </a:endParaRPr>
          </a:p>
          <a:p>
            <a:r>
              <a:rPr lang="en-US" dirty="0">
                <a:solidFill>
                  <a:schemeClr val="bg1"/>
                </a:solidFill>
              </a:rPr>
              <a:t>Rocky Owens</a:t>
            </a:r>
          </a:p>
          <a:p>
            <a:r>
              <a:rPr lang="en-US" dirty="0">
                <a:solidFill>
                  <a:schemeClr val="bg1"/>
                </a:solidFill>
              </a:rPr>
              <a:t>Alexandr Gorbulin</a:t>
            </a:r>
            <a:endParaRPr lang="en-US" sz="2000" dirty="0">
              <a:solidFill>
                <a:schemeClr val="bg1"/>
              </a:solidFill>
            </a:endParaRPr>
          </a:p>
        </p:txBody>
      </p:sp>
      <p:sp>
        <p:nvSpPr>
          <p:cNvPr id="2" name="Oval 1">
            <a:extLst>
              <a:ext uri="{FF2B5EF4-FFF2-40B4-BE49-F238E27FC236}">
                <a16:creationId xmlns:a16="http://schemas.microsoft.com/office/drawing/2014/main" id="{F861EA28-E8F0-8079-2D25-9A0AA31DDAA2}"/>
              </a:ext>
            </a:extLst>
          </p:cNvPr>
          <p:cNvSpPr/>
          <p:nvPr/>
        </p:nvSpPr>
        <p:spPr>
          <a:xfrm>
            <a:off x="12779680" y="-1122722"/>
            <a:ext cx="3925781" cy="3873403"/>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5000" lnSpcReduction="20000"/>
          </a:bodyPr>
          <a:lstStyle/>
          <a:p>
            <a:pPr algn="ctr"/>
            <a:endParaRPr lang="en-US" sz="4400" dirty="0"/>
          </a:p>
          <a:p>
            <a:pPr algn="ctr"/>
            <a:r>
              <a:rPr lang="en-US" sz="4400" dirty="0"/>
              <a:t>Problem </a:t>
            </a:r>
          </a:p>
          <a:p>
            <a:pPr algn="ctr"/>
            <a:r>
              <a:rPr lang="en-US" sz="4400" dirty="0"/>
              <a:t>Description</a:t>
            </a:r>
          </a:p>
          <a:p>
            <a:pPr algn="ctr"/>
            <a:r>
              <a:rPr lang="en-US" sz="2200" dirty="0"/>
              <a:t>Given the clinical parameters </a:t>
            </a:r>
          </a:p>
          <a:p>
            <a:pPr algn="ctr"/>
            <a:r>
              <a:rPr lang="en-US" sz="2200" dirty="0"/>
              <a:t>about the patients,</a:t>
            </a:r>
          </a:p>
          <a:p>
            <a:pPr algn="ctr"/>
            <a:r>
              <a:rPr lang="en-US" sz="2200" dirty="0"/>
              <a:t>Can we predict whether</a:t>
            </a:r>
          </a:p>
          <a:p>
            <a:pPr algn="ctr"/>
            <a:r>
              <a:rPr lang="en-US" sz="2200" dirty="0"/>
              <a:t> or not they have heart disease </a:t>
            </a:r>
          </a:p>
          <a:p>
            <a:pPr algn="ctr"/>
            <a:r>
              <a:rPr lang="en-US" sz="2200" dirty="0"/>
              <a:t>in 10 Years</a:t>
            </a:r>
          </a:p>
          <a:p>
            <a:pPr algn="ctr"/>
            <a:endParaRPr lang="en-US" sz="4400" dirty="0"/>
          </a:p>
          <a:p>
            <a:pPr algn="ctr"/>
            <a:endParaRPr lang="en-US" sz="4400" dirty="0"/>
          </a:p>
        </p:txBody>
      </p:sp>
      <p:sp>
        <p:nvSpPr>
          <p:cNvPr id="3" name="Oval 2">
            <a:extLst>
              <a:ext uri="{FF2B5EF4-FFF2-40B4-BE49-F238E27FC236}">
                <a16:creationId xmlns:a16="http://schemas.microsoft.com/office/drawing/2014/main" id="{CD9A8409-7CF2-329C-4BD8-BB2F88EC352C}"/>
              </a:ext>
            </a:extLst>
          </p:cNvPr>
          <p:cNvSpPr/>
          <p:nvPr/>
        </p:nvSpPr>
        <p:spPr>
          <a:xfrm>
            <a:off x="-4570611" y="6245202"/>
            <a:ext cx="4827071" cy="4667489"/>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3200" dirty="0">
                <a:solidFill>
                  <a:schemeClr val="bg1"/>
                </a:solidFill>
              </a:rPr>
              <a:t>Mission</a:t>
            </a:r>
            <a:endParaRPr lang="en-US" sz="3200" i="0" dirty="0">
              <a:solidFill>
                <a:schemeClr val="bg1"/>
              </a:solidFill>
              <a:effectLst/>
            </a:endParaRPr>
          </a:p>
          <a:p>
            <a:pPr algn="ctr">
              <a:buFont typeface="Arial" panose="020B0604020202020204" pitchFamily="34" charset="0"/>
              <a:buChar char="•"/>
            </a:pPr>
            <a:r>
              <a:rPr lang="en-US" sz="1200" b="0" i="0" dirty="0">
                <a:solidFill>
                  <a:schemeClr val="bg1"/>
                </a:solidFill>
                <a:effectLst/>
                <a:latin typeface="Open Sans" panose="020B0606030504020204" pitchFamily="34" charset="0"/>
              </a:rPr>
              <a:t>Heart disease is the </a:t>
            </a:r>
            <a:r>
              <a:rPr lang="en-US" sz="1200" b="1" i="0" dirty="0">
                <a:solidFill>
                  <a:schemeClr val="bg1"/>
                </a:solidFill>
                <a:effectLst/>
                <a:latin typeface="Open Sans" panose="020B0606030504020204" pitchFamily="34" charset="0"/>
              </a:rPr>
              <a:t>leading cause of death</a:t>
            </a:r>
          </a:p>
          <a:p>
            <a:pPr algn="ctr"/>
            <a:r>
              <a:rPr lang="en-US" sz="1200" b="0" i="0" dirty="0">
                <a:solidFill>
                  <a:schemeClr val="bg1"/>
                </a:solidFill>
                <a:effectLst/>
                <a:latin typeface="Open Sans" panose="020B0606030504020204" pitchFamily="34" charset="0"/>
              </a:rPr>
              <a:t>for men, women, and people of most racial and </a:t>
            </a:r>
          </a:p>
          <a:p>
            <a:pPr algn="ctr"/>
            <a:r>
              <a:rPr lang="en-US" sz="1200" b="0" i="0" dirty="0">
                <a:solidFill>
                  <a:schemeClr val="bg1"/>
                </a:solidFill>
                <a:effectLst/>
                <a:latin typeface="Open Sans" panose="020B0606030504020204" pitchFamily="34" charset="0"/>
              </a:rPr>
              <a:t>ethnic groups in the United States.</a:t>
            </a:r>
          </a:p>
          <a:p>
            <a:pPr algn="ctr">
              <a:buFont typeface="Arial" panose="020B0604020202020204" pitchFamily="34" charset="0"/>
              <a:buChar char="•"/>
            </a:pPr>
            <a:r>
              <a:rPr lang="en-US" sz="1200" b="1" i="0" dirty="0">
                <a:solidFill>
                  <a:schemeClr val="bg1"/>
                </a:solidFill>
                <a:effectLst/>
                <a:latin typeface="Open Sans" panose="020B0606030504020204" pitchFamily="34" charset="0"/>
              </a:rPr>
              <a:t>One person dies every 33 seconds</a:t>
            </a:r>
          </a:p>
          <a:p>
            <a:pPr algn="ctr"/>
            <a:r>
              <a:rPr lang="en-US" sz="1200" b="0" i="0" dirty="0">
                <a:solidFill>
                  <a:schemeClr val="bg1"/>
                </a:solidFill>
                <a:effectLst/>
                <a:latin typeface="Open Sans" panose="020B0606030504020204" pitchFamily="34" charset="0"/>
              </a:rPr>
              <a:t> in the United States from cardiovascular disease.</a:t>
            </a:r>
          </a:p>
          <a:p>
            <a:pPr algn="ctr">
              <a:buFont typeface="Arial" panose="020B0604020202020204" pitchFamily="34" charset="0"/>
              <a:buChar char="•"/>
            </a:pPr>
            <a:r>
              <a:rPr lang="en-US" sz="1200" b="0" i="0" dirty="0">
                <a:solidFill>
                  <a:schemeClr val="bg1"/>
                </a:solidFill>
                <a:effectLst/>
                <a:latin typeface="Open Sans" panose="020B0606030504020204" pitchFamily="34" charset="0"/>
              </a:rPr>
              <a:t>About </a:t>
            </a:r>
            <a:r>
              <a:rPr lang="en-US" sz="1200" b="1" i="0" dirty="0">
                <a:solidFill>
                  <a:schemeClr val="bg1"/>
                </a:solidFill>
                <a:effectLst/>
                <a:latin typeface="Open Sans" panose="020B0606030504020204" pitchFamily="34" charset="0"/>
              </a:rPr>
              <a:t>695,000 people in the United States</a:t>
            </a:r>
          </a:p>
          <a:p>
            <a:pPr algn="ctr"/>
            <a:r>
              <a:rPr lang="en-US" sz="1200" b="0" i="0" dirty="0">
                <a:solidFill>
                  <a:schemeClr val="bg1"/>
                </a:solidFill>
                <a:effectLst/>
                <a:latin typeface="Open Sans" panose="020B0606030504020204" pitchFamily="34" charset="0"/>
              </a:rPr>
              <a:t>died from heart disease in 2021—that’s </a:t>
            </a:r>
            <a:r>
              <a:rPr lang="en-US" sz="1200" b="1" i="0" dirty="0">
                <a:solidFill>
                  <a:schemeClr val="bg1"/>
                </a:solidFill>
                <a:effectLst/>
                <a:latin typeface="Open Sans" panose="020B0606030504020204" pitchFamily="34" charset="0"/>
              </a:rPr>
              <a:t>1 in every 5 deaths</a:t>
            </a:r>
            <a:r>
              <a:rPr lang="en-US" sz="1200" b="0" i="0" dirty="0">
                <a:solidFill>
                  <a:schemeClr val="bg1"/>
                </a:solidFill>
                <a:effectLst/>
                <a:latin typeface="Open Sans" panose="020B0606030504020204" pitchFamily="34" charset="0"/>
              </a:rPr>
              <a:t>.</a:t>
            </a:r>
          </a:p>
          <a:p>
            <a:pPr algn="ctr">
              <a:buFont typeface="Arial" panose="020B0604020202020204" pitchFamily="34" charset="0"/>
              <a:buChar char="•"/>
            </a:pPr>
            <a:r>
              <a:rPr lang="en-US" sz="1200" b="0" i="0" dirty="0">
                <a:solidFill>
                  <a:schemeClr val="bg1"/>
                </a:solidFill>
                <a:effectLst/>
                <a:latin typeface="Open Sans" panose="020B0606030504020204" pitchFamily="34" charset="0"/>
              </a:rPr>
              <a:t>Heart disease cost the United States </a:t>
            </a:r>
          </a:p>
          <a:p>
            <a:pPr algn="ctr"/>
            <a:r>
              <a:rPr lang="en-US" sz="1200" b="0" i="0" dirty="0">
                <a:solidFill>
                  <a:schemeClr val="bg1"/>
                </a:solidFill>
                <a:effectLst/>
                <a:latin typeface="Open Sans" panose="020B0606030504020204" pitchFamily="34" charset="0"/>
              </a:rPr>
              <a:t>about </a:t>
            </a:r>
            <a:r>
              <a:rPr lang="en-US" sz="1200" b="1" i="0" dirty="0">
                <a:solidFill>
                  <a:schemeClr val="bg1"/>
                </a:solidFill>
                <a:effectLst/>
                <a:latin typeface="Open Sans" panose="020B0606030504020204" pitchFamily="34" charset="0"/>
              </a:rPr>
              <a:t>$239.9 billion</a:t>
            </a:r>
            <a:r>
              <a:rPr lang="en-US" sz="1200" b="0" i="0" dirty="0">
                <a:solidFill>
                  <a:schemeClr val="bg1"/>
                </a:solidFill>
                <a:effectLst/>
                <a:latin typeface="Open Sans" panose="020B0606030504020204" pitchFamily="34" charset="0"/>
              </a:rPr>
              <a:t> each year from 2018 to 2019.</a:t>
            </a:r>
          </a:p>
          <a:p>
            <a:pPr algn="ctr"/>
            <a:r>
              <a:rPr lang="en-US" sz="1200" b="0" i="0" dirty="0">
                <a:solidFill>
                  <a:schemeClr val="bg1"/>
                </a:solidFill>
                <a:effectLst/>
                <a:latin typeface="Open Sans" panose="020B0606030504020204" pitchFamily="34" charset="0"/>
              </a:rPr>
              <a:t>This includes the cost of health care </a:t>
            </a:r>
          </a:p>
          <a:p>
            <a:pPr algn="ctr"/>
            <a:r>
              <a:rPr lang="en-US" sz="1200" b="0" i="0" dirty="0">
                <a:solidFill>
                  <a:schemeClr val="bg1"/>
                </a:solidFill>
                <a:effectLst/>
                <a:latin typeface="Open Sans" panose="020B0606030504020204" pitchFamily="34" charset="0"/>
              </a:rPr>
              <a:t>services, medicines, and lost productivity due to death.</a:t>
            </a:r>
          </a:p>
          <a:p>
            <a:pPr algn="ctr"/>
            <a:endParaRPr lang="en-US" sz="1200" dirty="0">
              <a:solidFill>
                <a:schemeClr val="bg1"/>
              </a:solidFill>
            </a:endParaRPr>
          </a:p>
          <a:p>
            <a:pPr algn="ctr"/>
            <a:endParaRPr lang="en-US" sz="1200" dirty="0">
              <a:solidFill>
                <a:schemeClr val="bg1"/>
              </a:solidFill>
            </a:endParaRPr>
          </a:p>
        </p:txBody>
      </p:sp>
      <p:sp>
        <p:nvSpPr>
          <p:cNvPr id="4" name="Date Placeholder 3">
            <a:extLst>
              <a:ext uri="{FF2B5EF4-FFF2-40B4-BE49-F238E27FC236}">
                <a16:creationId xmlns:a16="http://schemas.microsoft.com/office/drawing/2014/main" id="{CDDE4785-FC0E-2DB0-89F3-E8BBFE289F5D}"/>
              </a:ext>
            </a:extLst>
          </p:cNvPr>
          <p:cNvSpPr>
            <a:spLocks noGrp="1"/>
          </p:cNvSpPr>
          <p:nvPr>
            <p:ph type="dt" sz="half" idx="10"/>
          </p:nvPr>
        </p:nvSpPr>
        <p:spPr/>
        <p:txBody>
          <a:bodyPr/>
          <a:lstStyle/>
          <a:p>
            <a:fld id="{61CB4960-C5B6-4D0C-BF04-AEA30F8B43B5}" type="datetime1">
              <a:rPr lang="en-US" smtClean="0"/>
              <a:t>6/5/2023</a:t>
            </a:fld>
            <a:endParaRPr lang="en-US" dirty="0"/>
          </a:p>
        </p:txBody>
      </p:sp>
      <p:sp>
        <p:nvSpPr>
          <p:cNvPr id="10" name="Slide Number Placeholder 9">
            <a:extLst>
              <a:ext uri="{FF2B5EF4-FFF2-40B4-BE49-F238E27FC236}">
                <a16:creationId xmlns:a16="http://schemas.microsoft.com/office/drawing/2014/main" id="{DF7B1496-0E38-8D6A-617A-357DBB4C89D2}"/>
              </a:ext>
            </a:extLst>
          </p:cNvPr>
          <p:cNvSpPr>
            <a:spLocks noGrp="1"/>
          </p:cNvSpPr>
          <p:nvPr>
            <p:ph type="sldNum" sz="quarter" idx="12"/>
          </p:nvPr>
        </p:nvSpPr>
        <p:spPr/>
        <p:txBody>
          <a:bodyPr/>
          <a:lstStyle/>
          <a:p>
            <a:fld id="{A0F29F5D-012D-4FF5-BD83-3AFB94696F6C}" type="slidenum">
              <a:rPr lang="en-US" smtClean="0"/>
              <a:t>1</a:t>
            </a:fld>
            <a:endParaRPr lang="en-US"/>
          </a:p>
        </p:txBody>
      </p:sp>
    </p:spTree>
    <p:extLst>
      <p:ext uri="{BB962C8B-B14F-4D97-AF65-F5344CB8AC3E}">
        <p14:creationId xmlns:p14="http://schemas.microsoft.com/office/powerpoint/2010/main" val="3108759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3333750" y="0"/>
            <a:ext cx="84772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Supervised Methods – KNN with PCA Model</a:t>
            </a:r>
          </a:p>
        </p:txBody>
      </p:sp>
      <p:pic>
        <p:nvPicPr>
          <p:cNvPr id="7" name="Picture 6">
            <a:extLst>
              <a:ext uri="{FF2B5EF4-FFF2-40B4-BE49-F238E27FC236}">
                <a16:creationId xmlns:a16="http://schemas.microsoft.com/office/drawing/2014/main" id="{3DFC84E9-94A3-7FD2-2FAE-296E3C00A046}"/>
              </a:ext>
            </a:extLst>
          </p:cNvPr>
          <p:cNvPicPr>
            <a:picLocks noChangeAspect="1"/>
          </p:cNvPicPr>
          <p:nvPr/>
        </p:nvPicPr>
        <p:blipFill>
          <a:blip r:embed="rId4"/>
          <a:stretch>
            <a:fillRect/>
          </a:stretch>
        </p:blipFill>
        <p:spPr>
          <a:xfrm>
            <a:off x="7991475" y="3861136"/>
            <a:ext cx="3924300" cy="2996864"/>
          </a:xfrm>
          <a:prstGeom prst="rect">
            <a:avLst/>
          </a:prstGeom>
        </p:spPr>
      </p:pic>
      <p:pic>
        <p:nvPicPr>
          <p:cNvPr id="12" name="Picture 11">
            <a:extLst>
              <a:ext uri="{FF2B5EF4-FFF2-40B4-BE49-F238E27FC236}">
                <a16:creationId xmlns:a16="http://schemas.microsoft.com/office/drawing/2014/main" id="{911D8A6E-E7EB-5360-964F-40A6F8453BA5}"/>
              </a:ext>
            </a:extLst>
          </p:cNvPr>
          <p:cNvPicPr>
            <a:picLocks noChangeAspect="1"/>
          </p:cNvPicPr>
          <p:nvPr/>
        </p:nvPicPr>
        <p:blipFill>
          <a:blip r:embed="rId5"/>
          <a:stretch>
            <a:fillRect/>
          </a:stretch>
        </p:blipFill>
        <p:spPr>
          <a:xfrm>
            <a:off x="8429625" y="563408"/>
            <a:ext cx="3475489" cy="3105319"/>
          </a:xfrm>
          <a:prstGeom prst="rect">
            <a:avLst/>
          </a:prstGeom>
        </p:spPr>
      </p:pic>
      <p:pic>
        <p:nvPicPr>
          <p:cNvPr id="15" name="Picture 14">
            <a:extLst>
              <a:ext uri="{FF2B5EF4-FFF2-40B4-BE49-F238E27FC236}">
                <a16:creationId xmlns:a16="http://schemas.microsoft.com/office/drawing/2014/main" id="{BEDB438C-E369-AF5B-2774-29F1716C1366}"/>
              </a:ext>
            </a:extLst>
          </p:cNvPr>
          <p:cNvPicPr>
            <a:picLocks noChangeAspect="1"/>
          </p:cNvPicPr>
          <p:nvPr/>
        </p:nvPicPr>
        <p:blipFill>
          <a:blip r:embed="rId6"/>
          <a:stretch>
            <a:fillRect/>
          </a:stretch>
        </p:blipFill>
        <p:spPr>
          <a:xfrm>
            <a:off x="3086100" y="2508498"/>
            <a:ext cx="5029200" cy="2320458"/>
          </a:xfrm>
          <a:prstGeom prst="rect">
            <a:avLst/>
          </a:prstGeom>
        </p:spPr>
      </p:pic>
      <p:sp>
        <p:nvSpPr>
          <p:cNvPr id="2" name="Date Placeholder 1">
            <a:extLst>
              <a:ext uri="{FF2B5EF4-FFF2-40B4-BE49-F238E27FC236}">
                <a16:creationId xmlns:a16="http://schemas.microsoft.com/office/drawing/2014/main" id="{5B251F03-BE6E-27AD-1BE9-CE6291410985}"/>
              </a:ext>
            </a:extLst>
          </p:cNvPr>
          <p:cNvSpPr>
            <a:spLocks noGrp="1"/>
          </p:cNvSpPr>
          <p:nvPr>
            <p:ph type="dt" sz="half" idx="10"/>
          </p:nvPr>
        </p:nvSpPr>
        <p:spPr/>
        <p:txBody>
          <a:bodyPr/>
          <a:lstStyle/>
          <a:p>
            <a:fld id="{74290504-A08B-4FE8-B415-1C17F0DFFB9D}" type="datetime1">
              <a:rPr lang="en-US" smtClean="0"/>
              <a:t>6/5/2023</a:t>
            </a:fld>
            <a:endParaRPr lang="en-US"/>
          </a:p>
        </p:txBody>
      </p:sp>
      <p:sp>
        <p:nvSpPr>
          <p:cNvPr id="4" name="Slide Number Placeholder 3">
            <a:extLst>
              <a:ext uri="{FF2B5EF4-FFF2-40B4-BE49-F238E27FC236}">
                <a16:creationId xmlns:a16="http://schemas.microsoft.com/office/drawing/2014/main" id="{211E2DF5-38BA-3F0E-6BDE-5217B85D0BCF}"/>
              </a:ext>
            </a:extLst>
          </p:cNvPr>
          <p:cNvSpPr>
            <a:spLocks noGrp="1"/>
          </p:cNvSpPr>
          <p:nvPr>
            <p:ph type="sldNum" sz="quarter" idx="12"/>
          </p:nvPr>
        </p:nvSpPr>
        <p:spPr/>
        <p:txBody>
          <a:bodyPr/>
          <a:lstStyle/>
          <a:p>
            <a:fld id="{A0F29F5D-012D-4FF5-BD83-3AFB94696F6C}" type="slidenum">
              <a:rPr lang="en-US" smtClean="0"/>
              <a:t>10</a:t>
            </a:fld>
            <a:endParaRPr lang="en-US"/>
          </a:p>
        </p:txBody>
      </p:sp>
    </p:spTree>
    <p:extLst>
      <p:ext uri="{BB962C8B-B14F-4D97-AF65-F5344CB8AC3E}">
        <p14:creationId xmlns:p14="http://schemas.microsoft.com/office/powerpoint/2010/main" val="2273956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3333750" y="0"/>
            <a:ext cx="84772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Supervised Methods – RF with PCA Model</a:t>
            </a:r>
          </a:p>
        </p:txBody>
      </p:sp>
      <p:pic>
        <p:nvPicPr>
          <p:cNvPr id="4" name="Picture 3">
            <a:extLst>
              <a:ext uri="{FF2B5EF4-FFF2-40B4-BE49-F238E27FC236}">
                <a16:creationId xmlns:a16="http://schemas.microsoft.com/office/drawing/2014/main" id="{F59AA84E-5B31-2A4C-9711-BBBC83E3EF0F}"/>
              </a:ext>
            </a:extLst>
          </p:cNvPr>
          <p:cNvPicPr>
            <a:picLocks noChangeAspect="1"/>
          </p:cNvPicPr>
          <p:nvPr/>
        </p:nvPicPr>
        <p:blipFill>
          <a:blip r:embed="rId4"/>
          <a:stretch>
            <a:fillRect/>
          </a:stretch>
        </p:blipFill>
        <p:spPr>
          <a:xfrm>
            <a:off x="8113145" y="431587"/>
            <a:ext cx="3870777" cy="3458505"/>
          </a:xfrm>
          <a:prstGeom prst="rect">
            <a:avLst/>
          </a:prstGeom>
        </p:spPr>
      </p:pic>
      <p:pic>
        <p:nvPicPr>
          <p:cNvPr id="8" name="Picture 7">
            <a:extLst>
              <a:ext uri="{FF2B5EF4-FFF2-40B4-BE49-F238E27FC236}">
                <a16:creationId xmlns:a16="http://schemas.microsoft.com/office/drawing/2014/main" id="{CC6A0985-6A50-69C5-A368-8A0BE3AF8051}"/>
              </a:ext>
            </a:extLst>
          </p:cNvPr>
          <p:cNvPicPr>
            <a:picLocks noChangeAspect="1"/>
          </p:cNvPicPr>
          <p:nvPr/>
        </p:nvPicPr>
        <p:blipFill>
          <a:blip r:embed="rId5"/>
          <a:stretch>
            <a:fillRect/>
          </a:stretch>
        </p:blipFill>
        <p:spPr>
          <a:xfrm>
            <a:off x="8015740" y="3753240"/>
            <a:ext cx="4065586" cy="3104760"/>
          </a:xfrm>
          <a:prstGeom prst="rect">
            <a:avLst/>
          </a:prstGeom>
        </p:spPr>
      </p:pic>
      <p:pic>
        <p:nvPicPr>
          <p:cNvPr id="13" name="Picture 12">
            <a:extLst>
              <a:ext uri="{FF2B5EF4-FFF2-40B4-BE49-F238E27FC236}">
                <a16:creationId xmlns:a16="http://schemas.microsoft.com/office/drawing/2014/main" id="{F685194A-0D7B-CBA9-567A-C3241D59B7CE}"/>
              </a:ext>
            </a:extLst>
          </p:cNvPr>
          <p:cNvPicPr>
            <a:picLocks noChangeAspect="1"/>
          </p:cNvPicPr>
          <p:nvPr/>
        </p:nvPicPr>
        <p:blipFill>
          <a:blip r:embed="rId6"/>
          <a:stretch>
            <a:fillRect/>
          </a:stretch>
        </p:blipFill>
        <p:spPr>
          <a:xfrm>
            <a:off x="2993459" y="2886270"/>
            <a:ext cx="5119686" cy="2238297"/>
          </a:xfrm>
          <a:prstGeom prst="rect">
            <a:avLst/>
          </a:prstGeom>
        </p:spPr>
      </p:pic>
      <p:pic>
        <p:nvPicPr>
          <p:cNvPr id="2" name="Picture 1">
            <a:extLst>
              <a:ext uri="{FF2B5EF4-FFF2-40B4-BE49-F238E27FC236}">
                <a16:creationId xmlns:a16="http://schemas.microsoft.com/office/drawing/2014/main" id="{7A463733-B86E-A12B-0CB2-479D7BC899A6}"/>
              </a:ext>
            </a:extLst>
          </p:cNvPr>
          <p:cNvPicPr>
            <a:picLocks noChangeAspect="1"/>
          </p:cNvPicPr>
          <p:nvPr/>
        </p:nvPicPr>
        <p:blipFill>
          <a:blip r:embed="rId7"/>
          <a:stretch>
            <a:fillRect/>
          </a:stretch>
        </p:blipFill>
        <p:spPr>
          <a:xfrm>
            <a:off x="-1135062" y="-3875678"/>
            <a:ext cx="4638432" cy="3148366"/>
          </a:xfrm>
          <a:prstGeom prst="rect">
            <a:avLst/>
          </a:prstGeom>
        </p:spPr>
      </p:pic>
      <p:pic>
        <p:nvPicPr>
          <p:cNvPr id="5" name="Picture 4">
            <a:extLst>
              <a:ext uri="{FF2B5EF4-FFF2-40B4-BE49-F238E27FC236}">
                <a16:creationId xmlns:a16="http://schemas.microsoft.com/office/drawing/2014/main" id="{31B11056-43BD-94C2-336C-DD22FE7C7FDF}"/>
              </a:ext>
            </a:extLst>
          </p:cNvPr>
          <p:cNvPicPr>
            <a:picLocks noChangeAspect="1"/>
          </p:cNvPicPr>
          <p:nvPr/>
        </p:nvPicPr>
        <p:blipFill>
          <a:blip r:embed="rId8"/>
          <a:stretch>
            <a:fillRect/>
          </a:stretch>
        </p:blipFill>
        <p:spPr>
          <a:xfrm>
            <a:off x="12637845" y="7315590"/>
            <a:ext cx="4962525" cy="1600200"/>
          </a:xfrm>
          <a:prstGeom prst="rect">
            <a:avLst/>
          </a:prstGeom>
        </p:spPr>
      </p:pic>
      <p:pic>
        <p:nvPicPr>
          <p:cNvPr id="6" name="Picture 5">
            <a:extLst>
              <a:ext uri="{FF2B5EF4-FFF2-40B4-BE49-F238E27FC236}">
                <a16:creationId xmlns:a16="http://schemas.microsoft.com/office/drawing/2014/main" id="{F128AFBB-06F1-2257-8610-1072F2F246FD}"/>
              </a:ext>
            </a:extLst>
          </p:cNvPr>
          <p:cNvPicPr>
            <a:picLocks noChangeAspect="1"/>
          </p:cNvPicPr>
          <p:nvPr/>
        </p:nvPicPr>
        <p:blipFill>
          <a:blip r:embed="rId9"/>
          <a:stretch>
            <a:fillRect/>
          </a:stretch>
        </p:blipFill>
        <p:spPr>
          <a:xfrm>
            <a:off x="18245364" y="-4176543"/>
            <a:ext cx="2514600" cy="2971800"/>
          </a:xfrm>
          <a:prstGeom prst="rect">
            <a:avLst/>
          </a:prstGeom>
        </p:spPr>
      </p:pic>
      <p:sp>
        <p:nvSpPr>
          <p:cNvPr id="7" name="Date Placeholder 6">
            <a:extLst>
              <a:ext uri="{FF2B5EF4-FFF2-40B4-BE49-F238E27FC236}">
                <a16:creationId xmlns:a16="http://schemas.microsoft.com/office/drawing/2014/main" id="{AA4BCDDD-7889-7664-97FF-310B55FFD4E8}"/>
              </a:ext>
            </a:extLst>
          </p:cNvPr>
          <p:cNvSpPr>
            <a:spLocks noGrp="1"/>
          </p:cNvSpPr>
          <p:nvPr>
            <p:ph type="dt" sz="half" idx="10"/>
          </p:nvPr>
        </p:nvSpPr>
        <p:spPr/>
        <p:txBody>
          <a:bodyPr/>
          <a:lstStyle/>
          <a:p>
            <a:fld id="{1F59BACF-5A39-4219-8CD1-D9390A2A8AAC}" type="datetime1">
              <a:rPr lang="en-US" smtClean="0"/>
              <a:t>6/5/2023</a:t>
            </a:fld>
            <a:endParaRPr lang="en-US"/>
          </a:p>
        </p:txBody>
      </p:sp>
      <p:sp>
        <p:nvSpPr>
          <p:cNvPr id="10" name="Slide Number Placeholder 9">
            <a:extLst>
              <a:ext uri="{FF2B5EF4-FFF2-40B4-BE49-F238E27FC236}">
                <a16:creationId xmlns:a16="http://schemas.microsoft.com/office/drawing/2014/main" id="{A45AB6B9-4AB7-A917-52EE-3BE3F7D68BB3}"/>
              </a:ext>
            </a:extLst>
          </p:cNvPr>
          <p:cNvSpPr>
            <a:spLocks noGrp="1"/>
          </p:cNvSpPr>
          <p:nvPr>
            <p:ph type="sldNum" sz="quarter" idx="12"/>
          </p:nvPr>
        </p:nvSpPr>
        <p:spPr/>
        <p:txBody>
          <a:bodyPr/>
          <a:lstStyle/>
          <a:p>
            <a:fld id="{A0F29F5D-012D-4FF5-BD83-3AFB94696F6C}" type="slidenum">
              <a:rPr lang="en-US" smtClean="0"/>
              <a:t>11</a:t>
            </a:fld>
            <a:endParaRPr lang="en-US"/>
          </a:p>
        </p:txBody>
      </p:sp>
    </p:spTree>
    <p:extLst>
      <p:ext uri="{BB962C8B-B14F-4D97-AF65-F5344CB8AC3E}">
        <p14:creationId xmlns:p14="http://schemas.microsoft.com/office/powerpoint/2010/main" val="1139139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3333750" y="0"/>
            <a:ext cx="84772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Supervised Methods – </a:t>
            </a:r>
            <a:r>
              <a:rPr lang="en-US" sz="3200" dirty="0" err="1">
                <a:solidFill>
                  <a:schemeClr val="accent1"/>
                </a:solidFill>
                <a:latin typeface="Arial" panose="020B0604020202020204" pitchFamily="34" charset="0"/>
                <a:cs typeface="Arial" panose="020B0604020202020204" pitchFamily="34" charset="0"/>
              </a:rPr>
              <a:t>Keras</a:t>
            </a:r>
            <a:r>
              <a:rPr lang="en-US" sz="3200" dirty="0">
                <a:solidFill>
                  <a:schemeClr val="accent1"/>
                </a:solidFill>
                <a:latin typeface="Arial" panose="020B0604020202020204" pitchFamily="34" charset="0"/>
                <a:cs typeface="Arial" panose="020B0604020202020204" pitchFamily="34" charset="0"/>
              </a:rPr>
              <a:t> NN Model</a:t>
            </a:r>
          </a:p>
        </p:txBody>
      </p:sp>
      <p:pic>
        <p:nvPicPr>
          <p:cNvPr id="4" name="Picture 3">
            <a:extLst>
              <a:ext uri="{FF2B5EF4-FFF2-40B4-BE49-F238E27FC236}">
                <a16:creationId xmlns:a16="http://schemas.microsoft.com/office/drawing/2014/main" id="{5600E755-4556-618D-7A15-304CC0B41F0E}"/>
              </a:ext>
            </a:extLst>
          </p:cNvPr>
          <p:cNvPicPr>
            <a:picLocks noChangeAspect="1"/>
          </p:cNvPicPr>
          <p:nvPr/>
        </p:nvPicPr>
        <p:blipFill>
          <a:blip r:embed="rId4"/>
          <a:stretch>
            <a:fillRect/>
          </a:stretch>
        </p:blipFill>
        <p:spPr>
          <a:xfrm>
            <a:off x="3227388" y="1745386"/>
            <a:ext cx="4638432" cy="3148366"/>
          </a:xfrm>
          <a:prstGeom prst="rect">
            <a:avLst/>
          </a:prstGeom>
        </p:spPr>
      </p:pic>
      <p:pic>
        <p:nvPicPr>
          <p:cNvPr id="6" name="Picture 5">
            <a:extLst>
              <a:ext uri="{FF2B5EF4-FFF2-40B4-BE49-F238E27FC236}">
                <a16:creationId xmlns:a16="http://schemas.microsoft.com/office/drawing/2014/main" id="{5E653943-4351-F83D-83A4-92361EEF22F7}"/>
              </a:ext>
            </a:extLst>
          </p:cNvPr>
          <p:cNvPicPr>
            <a:picLocks noChangeAspect="1"/>
          </p:cNvPicPr>
          <p:nvPr/>
        </p:nvPicPr>
        <p:blipFill>
          <a:blip r:embed="rId5"/>
          <a:stretch>
            <a:fillRect/>
          </a:stretch>
        </p:blipFill>
        <p:spPr>
          <a:xfrm>
            <a:off x="3333750" y="5052785"/>
            <a:ext cx="4962525" cy="1600200"/>
          </a:xfrm>
          <a:prstGeom prst="rect">
            <a:avLst/>
          </a:prstGeom>
        </p:spPr>
      </p:pic>
      <p:pic>
        <p:nvPicPr>
          <p:cNvPr id="8" name="Picture 7">
            <a:extLst>
              <a:ext uri="{FF2B5EF4-FFF2-40B4-BE49-F238E27FC236}">
                <a16:creationId xmlns:a16="http://schemas.microsoft.com/office/drawing/2014/main" id="{EE4C3C4C-7174-A742-8568-09FCA95C8DFC}"/>
              </a:ext>
            </a:extLst>
          </p:cNvPr>
          <p:cNvPicPr>
            <a:picLocks noChangeAspect="1"/>
          </p:cNvPicPr>
          <p:nvPr/>
        </p:nvPicPr>
        <p:blipFill>
          <a:blip r:embed="rId6"/>
          <a:stretch>
            <a:fillRect/>
          </a:stretch>
        </p:blipFill>
        <p:spPr>
          <a:xfrm>
            <a:off x="8510814" y="2457002"/>
            <a:ext cx="2514600" cy="2971800"/>
          </a:xfrm>
          <a:prstGeom prst="rect">
            <a:avLst/>
          </a:prstGeom>
        </p:spPr>
      </p:pic>
      <p:sp>
        <p:nvSpPr>
          <p:cNvPr id="10" name="Oval 9">
            <a:extLst>
              <a:ext uri="{FF2B5EF4-FFF2-40B4-BE49-F238E27FC236}">
                <a16:creationId xmlns:a16="http://schemas.microsoft.com/office/drawing/2014/main" id="{9156FFDA-05E4-4711-3C38-D4BCD72FEB1B}"/>
              </a:ext>
            </a:extLst>
          </p:cNvPr>
          <p:cNvSpPr/>
          <p:nvPr/>
        </p:nvSpPr>
        <p:spPr>
          <a:xfrm>
            <a:off x="13273314" y="-1257188"/>
            <a:ext cx="4721951" cy="4576757"/>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sz="4400" dirty="0"/>
          </a:p>
          <a:p>
            <a:pPr algn="ctr"/>
            <a:r>
              <a:rPr lang="en-US" sz="4400" dirty="0"/>
              <a:t>Results</a:t>
            </a:r>
          </a:p>
          <a:p>
            <a:pPr marL="342900" indent="-342900" algn="ctr">
              <a:buFont typeface="Arial" panose="020B0604020202020204" pitchFamily="34" charset="0"/>
              <a:buChar char="•"/>
            </a:pPr>
            <a:endParaRPr lang="en-US" sz="1400" dirty="0"/>
          </a:p>
          <a:p>
            <a:pPr algn="ctr"/>
            <a:endParaRPr lang="en-US" sz="4400" dirty="0"/>
          </a:p>
          <a:p>
            <a:pPr algn="ctr"/>
            <a:endParaRPr lang="en-US" sz="4400" dirty="0"/>
          </a:p>
        </p:txBody>
      </p:sp>
      <p:pic>
        <p:nvPicPr>
          <p:cNvPr id="12" name="Picture 11">
            <a:extLst>
              <a:ext uri="{FF2B5EF4-FFF2-40B4-BE49-F238E27FC236}">
                <a16:creationId xmlns:a16="http://schemas.microsoft.com/office/drawing/2014/main" id="{96065468-272B-8695-8CCD-D2F7DF93529F}"/>
              </a:ext>
            </a:extLst>
          </p:cNvPr>
          <p:cNvPicPr>
            <a:picLocks noChangeAspect="1"/>
          </p:cNvPicPr>
          <p:nvPr/>
        </p:nvPicPr>
        <p:blipFill>
          <a:blip r:embed="rId7">
            <a:alphaModFix amt="62000"/>
          </a:blip>
          <a:stretch>
            <a:fillRect/>
          </a:stretch>
        </p:blipFill>
        <p:spPr>
          <a:xfrm>
            <a:off x="-6045835" y="7300685"/>
            <a:ext cx="5438775" cy="3257550"/>
          </a:xfrm>
          <a:prstGeom prst="rect">
            <a:avLst/>
          </a:prstGeom>
        </p:spPr>
      </p:pic>
      <p:sp>
        <p:nvSpPr>
          <p:cNvPr id="13" name="Date Placeholder 12">
            <a:extLst>
              <a:ext uri="{FF2B5EF4-FFF2-40B4-BE49-F238E27FC236}">
                <a16:creationId xmlns:a16="http://schemas.microsoft.com/office/drawing/2014/main" id="{9D8663CC-581B-C281-F3BB-949FF3C480F6}"/>
              </a:ext>
            </a:extLst>
          </p:cNvPr>
          <p:cNvSpPr>
            <a:spLocks noGrp="1"/>
          </p:cNvSpPr>
          <p:nvPr>
            <p:ph type="dt" sz="half" idx="10"/>
          </p:nvPr>
        </p:nvSpPr>
        <p:spPr/>
        <p:txBody>
          <a:bodyPr/>
          <a:lstStyle/>
          <a:p>
            <a:fld id="{0EE5024A-F0F5-4EF0-BCC1-84FE30FFCCDA}" type="datetime1">
              <a:rPr lang="en-US" smtClean="0"/>
              <a:t>6/5/2023</a:t>
            </a:fld>
            <a:endParaRPr lang="en-US"/>
          </a:p>
        </p:txBody>
      </p:sp>
      <p:sp>
        <p:nvSpPr>
          <p:cNvPr id="14" name="Slide Number Placeholder 13">
            <a:extLst>
              <a:ext uri="{FF2B5EF4-FFF2-40B4-BE49-F238E27FC236}">
                <a16:creationId xmlns:a16="http://schemas.microsoft.com/office/drawing/2014/main" id="{A1A3888A-01B8-059E-410D-E9971C7A6116}"/>
              </a:ext>
            </a:extLst>
          </p:cNvPr>
          <p:cNvSpPr>
            <a:spLocks noGrp="1"/>
          </p:cNvSpPr>
          <p:nvPr>
            <p:ph type="sldNum" sz="quarter" idx="12"/>
          </p:nvPr>
        </p:nvSpPr>
        <p:spPr/>
        <p:txBody>
          <a:bodyPr/>
          <a:lstStyle/>
          <a:p>
            <a:fld id="{A0F29F5D-012D-4FF5-BD83-3AFB94696F6C}" type="slidenum">
              <a:rPr lang="en-US" smtClean="0"/>
              <a:t>12</a:t>
            </a:fld>
            <a:endParaRPr lang="en-US"/>
          </a:p>
        </p:txBody>
      </p:sp>
    </p:spTree>
    <p:extLst>
      <p:ext uri="{BB962C8B-B14F-4D97-AF65-F5344CB8AC3E}">
        <p14:creationId xmlns:p14="http://schemas.microsoft.com/office/powerpoint/2010/main" val="189377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3333750" y="0"/>
            <a:ext cx="84772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Deployment with </a:t>
            </a:r>
            <a:r>
              <a:rPr lang="en-US" sz="3200" dirty="0" err="1">
                <a:solidFill>
                  <a:schemeClr val="accent1"/>
                </a:solidFill>
                <a:latin typeface="Arial" panose="020B0604020202020204" pitchFamily="34" charset="0"/>
                <a:cs typeface="Arial" panose="020B0604020202020204" pitchFamily="34" charset="0"/>
              </a:rPr>
              <a:t>Keras</a:t>
            </a:r>
            <a:r>
              <a:rPr lang="en-US" sz="3200" dirty="0">
                <a:solidFill>
                  <a:schemeClr val="accent1"/>
                </a:solidFill>
                <a:latin typeface="Arial" panose="020B0604020202020204" pitchFamily="34" charset="0"/>
                <a:cs typeface="Arial" panose="020B0604020202020204" pitchFamily="34" charset="0"/>
              </a:rPr>
              <a:t> NN</a:t>
            </a:r>
          </a:p>
        </p:txBody>
      </p:sp>
      <p:pic>
        <p:nvPicPr>
          <p:cNvPr id="11" name="Picture 10">
            <a:extLst>
              <a:ext uri="{FF2B5EF4-FFF2-40B4-BE49-F238E27FC236}">
                <a16:creationId xmlns:a16="http://schemas.microsoft.com/office/drawing/2014/main" id="{E57B4D40-64A2-646E-D304-59F529671C37}"/>
              </a:ext>
            </a:extLst>
          </p:cNvPr>
          <p:cNvPicPr>
            <a:picLocks noChangeAspect="1"/>
          </p:cNvPicPr>
          <p:nvPr/>
        </p:nvPicPr>
        <p:blipFill>
          <a:blip r:embed="rId4"/>
          <a:stretch>
            <a:fillRect/>
          </a:stretch>
        </p:blipFill>
        <p:spPr>
          <a:xfrm>
            <a:off x="12351655" y="-3204760"/>
            <a:ext cx="8854106" cy="1820766"/>
          </a:xfrm>
          <a:prstGeom prst="rect">
            <a:avLst/>
          </a:prstGeom>
        </p:spPr>
      </p:pic>
      <p:pic>
        <p:nvPicPr>
          <p:cNvPr id="17" name="Picture 16">
            <a:extLst>
              <a:ext uri="{FF2B5EF4-FFF2-40B4-BE49-F238E27FC236}">
                <a16:creationId xmlns:a16="http://schemas.microsoft.com/office/drawing/2014/main" id="{D92CF583-414D-C4ED-F7F4-0BE4CF7B11EE}"/>
              </a:ext>
            </a:extLst>
          </p:cNvPr>
          <p:cNvPicPr>
            <a:picLocks noChangeAspect="1"/>
          </p:cNvPicPr>
          <p:nvPr/>
        </p:nvPicPr>
        <p:blipFill>
          <a:blip r:embed="rId5"/>
          <a:stretch>
            <a:fillRect/>
          </a:stretch>
        </p:blipFill>
        <p:spPr>
          <a:xfrm>
            <a:off x="12351655" y="584775"/>
            <a:ext cx="8861426" cy="1872227"/>
          </a:xfrm>
          <a:prstGeom prst="rect">
            <a:avLst/>
          </a:prstGeom>
        </p:spPr>
      </p:pic>
      <p:pic>
        <p:nvPicPr>
          <p:cNvPr id="19" name="Picture 18">
            <a:extLst>
              <a:ext uri="{FF2B5EF4-FFF2-40B4-BE49-F238E27FC236}">
                <a16:creationId xmlns:a16="http://schemas.microsoft.com/office/drawing/2014/main" id="{0FB30A1F-9E51-A520-BC35-044B61A54502}"/>
              </a:ext>
            </a:extLst>
          </p:cNvPr>
          <p:cNvPicPr>
            <a:picLocks noChangeAspect="1"/>
          </p:cNvPicPr>
          <p:nvPr/>
        </p:nvPicPr>
        <p:blipFill>
          <a:blip r:embed="rId6"/>
          <a:stretch>
            <a:fillRect/>
          </a:stretch>
        </p:blipFill>
        <p:spPr>
          <a:xfrm>
            <a:off x="12358975" y="-1076895"/>
            <a:ext cx="8854106" cy="1459345"/>
          </a:xfrm>
          <a:prstGeom prst="rect">
            <a:avLst/>
          </a:prstGeom>
        </p:spPr>
      </p:pic>
      <p:pic>
        <p:nvPicPr>
          <p:cNvPr id="3" name="Picture 2">
            <a:extLst>
              <a:ext uri="{FF2B5EF4-FFF2-40B4-BE49-F238E27FC236}">
                <a16:creationId xmlns:a16="http://schemas.microsoft.com/office/drawing/2014/main" id="{E6D45F38-871C-C420-4E9B-29099439BD9A}"/>
              </a:ext>
            </a:extLst>
          </p:cNvPr>
          <p:cNvPicPr>
            <a:picLocks noChangeAspect="1"/>
          </p:cNvPicPr>
          <p:nvPr/>
        </p:nvPicPr>
        <p:blipFill>
          <a:blip r:embed="rId7"/>
          <a:stretch>
            <a:fillRect/>
          </a:stretch>
        </p:blipFill>
        <p:spPr>
          <a:xfrm>
            <a:off x="12192000" y="6994852"/>
            <a:ext cx="5075536" cy="4094050"/>
          </a:xfrm>
          <a:prstGeom prst="rect">
            <a:avLst/>
          </a:prstGeom>
        </p:spPr>
      </p:pic>
      <p:pic>
        <p:nvPicPr>
          <p:cNvPr id="5" name="Picture 4">
            <a:extLst>
              <a:ext uri="{FF2B5EF4-FFF2-40B4-BE49-F238E27FC236}">
                <a16:creationId xmlns:a16="http://schemas.microsoft.com/office/drawing/2014/main" id="{8158FAC8-7CFE-32B9-E33D-A52D198A24E2}"/>
              </a:ext>
            </a:extLst>
          </p:cNvPr>
          <p:cNvPicPr>
            <a:picLocks noChangeAspect="1"/>
          </p:cNvPicPr>
          <p:nvPr/>
        </p:nvPicPr>
        <p:blipFill>
          <a:blip r:embed="rId8"/>
          <a:stretch>
            <a:fillRect/>
          </a:stretch>
        </p:blipFill>
        <p:spPr>
          <a:xfrm>
            <a:off x="3333750" y="1283254"/>
            <a:ext cx="8175259" cy="4553191"/>
          </a:xfrm>
          <a:prstGeom prst="rect">
            <a:avLst/>
          </a:prstGeom>
        </p:spPr>
      </p:pic>
      <p:sp>
        <p:nvSpPr>
          <p:cNvPr id="7" name="Date Placeholder 6">
            <a:extLst>
              <a:ext uri="{FF2B5EF4-FFF2-40B4-BE49-F238E27FC236}">
                <a16:creationId xmlns:a16="http://schemas.microsoft.com/office/drawing/2014/main" id="{712F0F4C-E13F-71AA-38DE-4D9309DDFE54}"/>
              </a:ext>
            </a:extLst>
          </p:cNvPr>
          <p:cNvSpPr>
            <a:spLocks noGrp="1"/>
          </p:cNvSpPr>
          <p:nvPr>
            <p:ph type="dt" sz="half" idx="10"/>
          </p:nvPr>
        </p:nvSpPr>
        <p:spPr/>
        <p:txBody>
          <a:bodyPr/>
          <a:lstStyle/>
          <a:p>
            <a:fld id="{E4C082D8-AAFC-4FD5-A89F-23181F82725F}" type="datetime1">
              <a:rPr lang="en-US" smtClean="0"/>
              <a:t>6/5/2023</a:t>
            </a:fld>
            <a:endParaRPr lang="en-US"/>
          </a:p>
        </p:txBody>
      </p:sp>
      <p:sp>
        <p:nvSpPr>
          <p:cNvPr id="10" name="Slide Number Placeholder 9">
            <a:extLst>
              <a:ext uri="{FF2B5EF4-FFF2-40B4-BE49-F238E27FC236}">
                <a16:creationId xmlns:a16="http://schemas.microsoft.com/office/drawing/2014/main" id="{551CF53D-AE4A-3A02-F1D4-8E60A289E419}"/>
              </a:ext>
            </a:extLst>
          </p:cNvPr>
          <p:cNvSpPr>
            <a:spLocks noGrp="1"/>
          </p:cNvSpPr>
          <p:nvPr>
            <p:ph type="sldNum" sz="quarter" idx="12"/>
          </p:nvPr>
        </p:nvSpPr>
        <p:spPr/>
        <p:txBody>
          <a:bodyPr/>
          <a:lstStyle/>
          <a:p>
            <a:fld id="{A0F29F5D-012D-4FF5-BD83-3AFB94696F6C}" type="slidenum">
              <a:rPr lang="en-US" smtClean="0"/>
              <a:t>13</a:t>
            </a:fld>
            <a:endParaRPr lang="en-US"/>
          </a:p>
        </p:txBody>
      </p:sp>
    </p:spTree>
    <p:extLst>
      <p:ext uri="{BB962C8B-B14F-4D97-AF65-F5344CB8AC3E}">
        <p14:creationId xmlns:p14="http://schemas.microsoft.com/office/powerpoint/2010/main" val="35675000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t="-11000" b="-11000"/>
          </a:stretch>
        </a:blip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52A59F10-8E62-3113-CA2E-84A74D5B8BFB}"/>
              </a:ext>
            </a:extLst>
          </p:cNvPr>
          <p:cNvSpPr txBox="1"/>
          <p:nvPr/>
        </p:nvSpPr>
        <p:spPr>
          <a:xfrm>
            <a:off x="0" y="0"/>
            <a:ext cx="3352801" cy="646331"/>
          </a:xfrm>
          <a:prstGeom prst="rect">
            <a:avLst/>
          </a:prstGeom>
          <a:solidFill>
            <a:schemeClr val="accent5">
              <a:lumMod val="50000"/>
            </a:schemeClr>
          </a:solidFill>
        </p:spPr>
        <p:txBody>
          <a:bodyPr wrap="square" rtlCol="0">
            <a:spAutoFit/>
          </a:bodyPr>
          <a:lstStyle/>
          <a:p>
            <a:r>
              <a:rPr lang="en-US" b="1" dirty="0">
                <a:solidFill>
                  <a:schemeClr val="bg1"/>
                </a:solidFill>
              </a:rPr>
              <a:t>HEART DISEASE PREDICTION </a:t>
            </a:r>
          </a:p>
          <a:p>
            <a:r>
              <a:rPr lang="en-US" b="1" dirty="0">
                <a:solidFill>
                  <a:schemeClr val="bg1"/>
                </a:solidFill>
              </a:rPr>
              <a:t>USING MACHINE LEARNING</a:t>
            </a:r>
          </a:p>
        </p:txBody>
      </p:sp>
      <p:sp>
        <p:nvSpPr>
          <p:cNvPr id="5" name="Oval 4">
            <a:extLst>
              <a:ext uri="{FF2B5EF4-FFF2-40B4-BE49-F238E27FC236}">
                <a16:creationId xmlns:a16="http://schemas.microsoft.com/office/drawing/2014/main" id="{0B2093FA-9D6E-EE6F-0310-CE9CBD70557F}"/>
              </a:ext>
            </a:extLst>
          </p:cNvPr>
          <p:cNvSpPr/>
          <p:nvPr/>
        </p:nvSpPr>
        <p:spPr>
          <a:xfrm>
            <a:off x="14354175" y="-1137692"/>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a:p>
            <a:pPr algn="ctr"/>
            <a:r>
              <a:rPr lang="en-US" dirty="0"/>
              <a:t>Methodology</a:t>
            </a:r>
          </a:p>
          <a:p>
            <a:pPr algn="ctr"/>
            <a:r>
              <a:rPr lang="en-US" dirty="0"/>
              <a:t> &amp; Algorithms</a:t>
            </a:r>
          </a:p>
          <a:p>
            <a:pPr algn="ctr"/>
            <a:endParaRPr lang="en-US" dirty="0"/>
          </a:p>
        </p:txBody>
      </p:sp>
      <p:sp>
        <p:nvSpPr>
          <p:cNvPr id="6" name="Oval 5">
            <a:extLst>
              <a:ext uri="{FF2B5EF4-FFF2-40B4-BE49-F238E27FC236}">
                <a16:creationId xmlns:a16="http://schemas.microsoft.com/office/drawing/2014/main" id="{4720115E-5DE1-6C6B-7C3A-DF3480190FF8}"/>
              </a:ext>
            </a:extLst>
          </p:cNvPr>
          <p:cNvSpPr/>
          <p:nvPr/>
        </p:nvSpPr>
        <p:spPr>
          <a:xfrm>
            <a:off x="12192000" y="-1137692"/>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Problem </a:t>
            </a:r>
          </a:p>
          <a:p>
            <a:pPr algn="ctr"/>
            <a:r>
              <a:rPr lang="en-US" dirty="0"/>
              <a:t>Description</a:t>
            </a:r>
          </a:p>
        </p:txBody>
      </p:sp>
      <p:sp>
        <p:nvSpPr>
          <p:cNvPr id="7" name="Oval 6">
            <a:extLst>
              <a:ext uri="{FF2B5EF4-FFF2-40B4-BE49-F238E27FC236}">
                <a16:creationId xmlns:a16="http://schemas.microsoft.com/office/drawing/2014/main" id="{4197BB6D-3872-567D-AF45-1C017A608D39}"/>
              </a:ext>
            </a:extLst>
          </p:cNvPr>
          <p:cNvSpPr/>
          <p:nvPr/>
        </p:nvSpPr>
        <p:spPr>
          <a:xfrm>
            <a:off x="12192000" y="643483"/>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ML Analysis</a:t>
            </a:r>
          </a:p>
        </p:txBody>
      </p:sp>
      <p:sp>
        <p:nvSpPr>
          <p:cNvPr id="8" name="Oval 7">
            <a:extLst>
              <a:ext uri="{FF2B5EF4-FFF2-40B4-BE49-F238E27FC236}">
                <a16:creationId xmlns:a16="http://schemas.microsoft.com/office/drawing/2014/main" id="{0E7EBB01-D2C2-1AA4-9622-AFFF00F2EBCD}"/>
              </a:ext>
            </a:extLst>
          </p:cNvPr>
          <p:cNvSpPr/>
          <p:nvPr/>
        </p:nvSpPr>
        <p:spPr>
          <a:xfrm>
            <a:off x="13273088" y="2011683"/>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Conclusion</a:t>
            </a:r>
          </a:p>
        </p:txBody>
      </p:sp>
      <p:sp>
        <p:nvSpPr>
          <p:cNvPr id="9" name="Oval 8">
            <a:extLst>
              <a:ext uri="{FF2B5EF4-FFF2-40B4-BE49-F238E27FC236}">
                <a16:creationId xmlns:a16="http://schemas.microsoft.com/office/drawing/2014/main" id="{AE3564C0-76CC-696C-6E03-873680DBFFCF}"/>
              </a:ext>
            </a:extLst>
          </p:cNvPr>
          <p:cNvSpPr/>
          <p:nvPr/>
        </p:nvSpPr>
        <p:spPr>
          <a:xfrm>
            <a:off x="14354175" y="640898"/>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Results</a:t>
            </a:r>
          </a:p>
        </p:txBody>
      </p:sp>
      <p:sp>
        <p:nvSpPr>
          <p:cNvPr id="2" name="Oval 1">
            <a:extLst>
              <a:ext uri="{FF2B5EF4-FFF2-40B4-BE49-F238E27FC236}">
                <a16:creationId xmlns:a16="http://schemas.microsoft.com/office/drawing/2014/main" id="{2BAAA72E-C961-D18F-1CD8-8E6618144AF8}"/>
              </a:ext>
            </a:extLst>
          </p:cNvPr>
          <p:cNvSpPr/>
          <p:nvPr/>
        </p:nvSpPr>
        <p:spPr>
          <a:xfrm>
            <a:off x="6679474" y="465506"/>
            <a:ext cx="4721951" cy="4576757"/>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sz="4400" dirty="0"/>
          </a:p>
          <a:p>
            <a:pPr algn="ctr"/>
            <a:r>
              <a:rPr lang="en-US" sz="4400" dirty="0"/>
              <a:t>Results</a:t>
            </a:r>
          </a:p>
          <a:p>
            <a:pPr marL="342900" indent="-342900" algn="ctr">
              <a:buFont typeface="Arial" panose="020B0604020202020204" pitchFamily="34" charset="0"/>
              <a:buChar char="•"/>
            </a:pPr>
            <a:endParaRPr lang="en-US" sz="1400" dirty="0"/>
          </a:p>
          <a:p>
            <a:pPr algn="ctr"/>
            <a:endParaRPr lang="en-US" sz="4400" dirty="0"/>
          </a:p>
          <a:p>
            <a:pPr algn="ctr"/>
            <a:endParaRPr lang="en-US" sz="4400" dirty="0"/>
          </a:p>
        </p:txBody>
      </p:sp>
      <p:pic>
        <p:nvPicPr>
          <p:cNvPr id="3" name="Picture 2">
            <a:extLst>
              <a:ext uri="{FF2B5EF4-FFF2-40B4-BE49-F238E27FC236}">
                <a16:creationId xmlns:a16="http://schemas.microsoft.com/office/drawing/2014/main" id="{B40EAC06-F099-AD6E-42DE-70CC59401EC3}"/>
              </a:ext>
            </a:extLst>
          </p:cNvPr>
          <p:cNvPicPr>
            <a:picLocks noChangeAspect="1"/>
          </p:cNvPicPr>
          <p:nvPr/>
        </p:nvPicPr>
        <p:blipFill>
          <a:blip r:embed="rId5">
            <a:alphaModFix amt="62000"/>
          </a:blip>
          <a:stretch>
            <a:fillRect/>
          </a:stretch>
        </p:blipFill>
        <p:spPr>
          <a:xfrm>
            <a:off x="790575" y="2710134"/>
            <a:ext cx="5438775" cy="3257550"/>
          </a:xfrm>
          <a:prstGeom prst="rect">
            <a:avLst/>
          </a:prstGeom>
        </p:spPr>
      </p:pic>
      <p:sp>
        <p:nvSpPr>
          <p:cNvPr id="4" name="Oval 3">
            <a:extLst>
              <a:ext uri="{FF2B5EF4-FFF2-40B4-BE49-F238E27FC236}">
                <a16:creationId xmlns:a16="http://schemas.microsoft.com/office/drawing/2014/main" id="{45492C91-99B9-3D26-C2F4-F2DDAC8452B3}"/>
              </a:ext>
            </a:extLst>
          </p:cNvPr>
          <p:cNvSpPr/>
          <p:nvPr/>
        </p:nvSpPr>
        <p:spPr>
          <a:xfrm>
            <a:off x="12744450" y="-3784888"/>
            <a:ext cx="5000625" cy="4907683"/>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sz="4400" dirty="0"/>
          </a:p>
          <a:p>
            <a:pPr algn="ctr"/>
            <a:endParaRPr lang="en-US" sz="4400" dirty="0"/>
          </a:p>
          <a:p>
            <a:pPr algn="ctr"/>
            <a:r>
              <a:rPr lang="en-US" sz="4400" dirty="0"/>
              <a:t>Conclusion</a:t>
            </a:r>
          </a:p>
          <a:p>
            <a:pPr algn="ctr"/>
            <a:r>
              <a:rPr lang="en-US" sz="1900" dirty="0"/>
              <a:t>Use of ML predictions can help with</a:t>
            </a:r>
          </a:p>
          <a:p>
            <a:pPr marL="342900" indent="-342900">
              <a:buFont typeface="Arial" panose="020B0604020202020204" pitchFamily="34" charset="0"/>
              <a:buChar char="•"/>
            </a:pPr>
            <a:r>
              <a:rPr lang="en-US" sz="1600" dirty="0"/>
              <a:t>Improved accuracy</a:t>
            </a:r>
          </a:p>
          <a:p>
            <a:pPr marL="342900" indent="-342900">
              <a:buFont typeface="Arial" panose="020B0604020202020204" pitchFamily="34" charset="0"/>
              <a:buChar char="•"/>
            </a:pPr>
            <a:r>
              <a:rPr lang="en-US" sz="1600" dirty="0"/>
              <a:t>Early Detection</a:t>
            </a:r>
          </a:p>
          <a:p>
            <a:pPr marL="342900" indent="-342900">
              <a:buFont typeface="Arial" panose="020B0604020202020204" pitchFamily="34" charset="0"/>
              <a:buChar char="•"/>
            </a:pPr>
            <a:r>
              <a:rPr lang="en-US" sz="1600" dirty="0"/>
              <a:t>Feature selection</a:t>
            </a:r>
          </a:p>
          <a:p>
            <a:pPr marL="342900" indent="-342900">
              <a:buFont typeface="Arial" panose="020B0604020202020204" pitchFamily="34" charset="0"/>
              <a:buChar char="•"/>
            </a:pPr>
            <a:r>
              <a:rPr lang="en-US" sz="1600" dirty="0"/>
              <a:t>Provide decision support</a:t>
            </a:r>
          </a:p>
          <a:p>
            <a:pPr algn="ctr"/>
            <a:endParaRPr lang="en-US" sz="2200" dirty="0"/>
          </a:p>
          <a:p>
            <a:pPr algn="ctr"/>
            <a:endParaRPr lang="en-US" sz="4400" dirty="0"/>
          </a:p>
          <a:p>
            <a:pPr algn="ctr"/>
            <a:endParaRPr lang="en-US" sz="4400" dirty="0"/>
          </a:p>
        </p:txBody>
      </p:sp>
      <p:sp>
        <p:nvSpPr>
          <p:cNvPr id="10" name="Date Placeholder 9">
            <a:extLst>
              <a:ext uri="{FF2B5EF4-FFF2-40B4-BE49-F238E27FC236}">
                <a16:creationId xmlns:a16="http://schemas.microsoft.com/office/drawing/2014/main" id="{9443124D-3E5C-0970-1FDF-788A9B2BE1D1}"/>
              </a:ext>
            </a:extLst>
          </p:cNvPr>
          <p:cNvSpPr>
            <a:spLocks noGrp="1"/>
          </p:cNvSpPr>
          <p:nvPr>
            <p:ph type="dt" sz="half" idx="10"/>
          </p:nvPr>
        </p:nvSpPr>
        <p:spPr/>
        <p:txBody>
          <a:bodyPr/>
          <a:lstStyle/>
          <a:p>
            <a:fld id="{04E86F48-2869-4135-8F20-D9981787151A}" type="datetime1">
              <a:rPr lang="en-US" smtClean="0"/>
              <a:t>6/5/2023</a:t>
            </a:fld>
            <a:endParaRPr lang="en-US"/>
          </a:p>
        </p:txBody>
      </p:sp>
      <p:sp>
        <p:nvSpPr>
          <p:cNvPr id="12" name="Slide Number Placeholder 11">
            <a:extLst>
              <a:ext uri="{FF2B5EF4-FFF2-40B4-BE49-F238E27FC236}">
                <a16:creationId xmlns:a16="http://schemas.microsoft.com/office/drawing/2014/main" id="{711325AD-81E3-98F6-BD36-5B486C0E52A6}"/>
              </a:ext>
            </a:extLst>
          </p:cNvPr>
          <p:cNvSpPr>
            <a:spLocks noGrp="1"/>
          </p:cNvSpPr>
          <p:nvPr>
            <p:ph type="sldNum" sz="quarter" idx="12"/>
          </p:nvPr>
        </p:nvSpPr>
        <p:spPr/>
        <p:txBody>
          <a:bodyPr/>
          <a:lstStyle/>
          <a:p>
            <a:fld id="{A0F29F5D-012D-4FF5-BD83-3AFB94696F6C}" type="slidenum">
              <a:rPr lang="en-US" smtClean="0"/>
              <a:t>14</a:t>
            </a:fld>
            <a:endParaRPr lang="en-US"/>
          </a:p>
        </p:txBody>
      </p:sp>
    </p:spTree>
    <p:extLst>
      <p:ext uri="{BB962C8B-B14F-4D97-AF65-F5344CB8AC3E}">
        <p14:creationId xmlns:p14="http://schemas.microsoft.com/office/powerpoint/2010/main" val="4168620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t="-11000" b="-11000"/>
          </a:stretch>
        </a:blip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52A59F10-8E62-3113-CA2E-84A74D5B8BFB}"/>
              </a:ext>
            </a:extLst>
          </p:cNvPr>
          <p:cNvSpPr txBox="1"/>
          <p:nvPr/>
        </p:nvSpPr>
        <p:spPr>
          <a:xfrm>
            <a:off x="0" y="0"/>
            <a:ext cx="3352801" cy="646331"/>
          </a:xfrm>
          <a:prstGeom prst="rect">
            <a:avLst/>
          </a:prstGeom>
          <a:solidFill>
            <a:schemeClr val="accent5">
              <a:lumMod val="50000"/>
            </a:schemeClr>
          </a:solidFill>
        </p:spPr>
        <p:txBody>
          <a:bodyPr wrap="square" rtlCol="0">
            <a:spAutoFit/>
          </a:bodyPr>
          <a:lstStyle/>
          <a:p>
            <a:r>
              <a:rPr lang="en-US" b="1" dirty="0">
                <a:solidFill>
                  <a:schemeClr val="bg1"/>
                </a:solidFill>
              </a:rPr>
              <a:t>HEART DISEASE PREDICTION </a:t>
            </a:r>
          </a:p>
          <a:p>
            <a:r>
              <a:rPr lang="en-US" b="1" dirty="0">
                <a:solidFill>
                  <a:schemeClr val="bg1"/>
                </a:solidFill>
              </a:rPr>
              <a:t>USING MACHINE LEARNING</a:t>
            </a:r>
          </a:p>
        </p:txBody>
      </p:sp>
      <p:sp>
        <p:nvSpPr>
          <p:cNvPr id="5" name="Oval 4">
            <a:extLst>
              <a:ext uri="{FF2B5EF4-FFF2-40B4-BE49-F238E27FC236}">
                <a16:creationId xmlns:a16="http://schemas.microsoft.com/office/drawing/2014/main" id="{0B2093FA-9D6E-EE6F-0310-CE9CBD70557F}"/>
              </a:ext>
            </a:extLst>
          </p:cNvPr>
          <p:cNvSpPr/>
          <p:nvPr/>
        </p:nvSpPr>
        <p:spPr>
          <a:xfrm>
            <a:off x="14354175" y="-1137692"/>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a:p>
            <a:pPr algn="ctr"/>
            <a:r>
              <a:rPr lang="en-US" dirty="0"/>
              <a:t>Methodology</a:t>
            </a:r>
          </a:p>
          <a:p>
            <a:pPr algn="ctr"/>
            <a:r>
              <a:rPr lang="en-US" dirty="0"/>
              <a:t> &amp; Algorithms</a:t>
            </a:r>
          </a:p>
          <a:p>
            <a:pPr algn="ctr"/>
            <a:endParaRPr lang="en-US" dirty="0"/>
          </a:p>
        </p:txBody>
      </p:sp>
      <p:sp>
        <p:nvSpPr>
          <p:cNvPr id="6" name="Oval 5">
            <a:extLst>
              <a:ext uri="{FF2B5EF4-FFF2-40B4-BE49-F238E27FC236}">
                <a16:creationId xmlns:a16="http://schemas.microsoft.com/office/drawing/2014/main" id="{4720115E-5DE1-6C6B-7C3A-DF3480190FF8}"/>
              </a:ext>
            </a:extLst>
          </p:cNvPr>
          <p:cNvSpPr/>
          <p:nvPr/>
        </p:nvSpPr>
        <p:spPr>
          <a:xfrm>
            <a:off x="12192000" y="-1137692"/>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Problem </a:t>
            </a:r>
          </a:p>
          <a:p>
            <a:pPr algn="ctr"/>
            <a:r>
              <a:rPr lang="en-US" dirty="0"/>
              <a:t>Description</a:t>
            </a:r>
          </a:p>
        </p:txBody>
      </p:sp>
      <p:sp>
        <p:nvSpPr>
          <p:cNvPr id="7" name="Oval 6">
            <a:extLst>
              <a:ext uri="{FF2B5EF4-FFF2-40B4-BE49-F238E27FC236}">
                <a16:creationId xmlns:a16="http://schemas.microsoft.com/office/drawing/2014/main" id="{4197BB6D-3872-567D-AF45-1C017A608D39}"/>
              </a:ext>
            </a:extLst>
          </p:cNvPr>
          <p:cNvSpPr/>
          <p:nvPr/>
        </p:nvSpPr>
        <p:spPr>
          <a:xfrm>
            <a:off x="12192000" y="643483"/>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ML Analysis</a:t>
            </a:r>
          </a:p>
        </p:txBody>
      </p:sp>
      <p:sp>
        <p:nvSpPr>
          <p:cNvPr id="8" name="Oval 7">
            <a:extLst>
              <a:ext uri="{FF2B5EF4-FFF2-40B4-BE49-F238E27FC236}">
                <a16:creationId xmlns:a16="http://schemas.microsoft.com/office/drawing/2014/main" id="{0E7EBB01-D2C2-1AA4-9622-AFFF00F2EBCD}"/>
              </a:ext>
            </a:extLst>
          </p:cNvPr>
          <p:cNvSpPr/>
          <p:nvPr/>
        </p:nvSpPr>
        <p:spPr>
          <a:xfrm>
            <a:off x="13273088" y="2011683"/>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Conclusion</a:t>
            </a:r>
          </a:p>
        </p:txBody>
      </p:sp>
      <p:sp>
        <p:nvSpPr>
          <p:cNvPr id="9" name="Oval 8">
            <a:extLst>
              <a:ext uri="{FF2B5EF4-FFF2-40B4-BE49-F238E27FC236}">
                <a16:creationId xmlns:a16="http://schemas.microsoft.com/office/drawing/2014/main" id="{AE3564C0-76CC-696C-6E03-873680DBFFCF}"/>
              </a:ext>
            </a:extLst>
          </p:cNvPr>
          <p:cNvSpPr/>
          <p:nvPr/>
        </p:nvSpPr>
        <p:spPr>
          <a:xfrm>
            <a:off x="14354175" y="640898"/>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Results</a:t>
            </a:r>
          </a:p>
        </p:txBody>
      </p:sp>
      <p:sp>
        <p:nvSpPr>
          <p:cNvPr id="11" name="TextBox 10">
            <a:extLst>
              <a:ext uri="{FF2B5EF4-FFF2-40B4-BE49-F238E27FC236}">
                <a16:creationId xmlns:a16="http://schemas.microsoft.com/office/drawing/2014/main" id="{6B150F5B-FBD7-72FE-9207-5A0197830E6A}"/>
              </a:ext>
            </a:extLst>
          </p:cNvPr>
          <p:cNvSpPr txBox="1"/>
          <p:nvPr/>
        </p:nvSpPr>
        <p:spPr>
          <a:xfrm>
            <a:off x="14863600" y="3429000"/>
            <a:ext cx="2490951" cy="1477328"/>
          </a:xfrm>
          <a:prstGeom prst="rect">
            <a:avLst/>
          </a:prstGeom>
          <a:solidFill>
            <a:schemeClr val="accent6">
              <a:lumMod val="50000"/>
              <a:alpha val="52000"/>
            </a:schemeClr>
          </a:solidFill>
        </p:spPr>
        <p:txBody>
          <a:bodyPr wrap="square" rtlCol="0">
            <a:spAutoFit/>
          </a:bodyPr>
          <a:lstStyle/>
          <a:p>
            <a:r>
              <a:rPr lang="en-US" dirty="0">
                <a:solidFill>
                  <a:schemeClr val="bg1"/>
                </a:solidFill>
              </a:rPr>
              <a:t>Prepared by (Team 1) </a:t>
            </a:r>
          </a:p>
          <a:p>
            <a:r>
              <a:rPr lang="en-US" dirty="0">
                <a:solidFill>
                  <a:schemeClr val="bg1"/>
                </a:solidFill>
              </a:rPr>
              <a:t>Aida </a:t>
            </a:r>
            <a:r>
              <a:rPr lang="en-US" dirty="0" err="1">
                <a:solidFill>
                  <a:schemeClr val="bg1"/>
                </a:solidFill>
              </a:rPr>
              <a:t>Ndiongue</a:t>
            </a:r>
            <a:endParaRPr lang="en-US" dirty="0">
              <a:solidFill>
                <a:schemeClr val="bg1"/>
              </a:solidFill>
            </a:endParaRPr>
          </a:p>
          <a:p>
            <a:r>
              <a:rPr lang="en-US" dirty="0">
                <a:solidFill>
                  <a:schemeClr val="bg1"/>
                </a:solidFill>
              </a:rPr>
              <a:t>Christopher </a:t>
            </a:r>
            <a:r>
              <a:rPr lang="en-US" dirty="0" err="1">
                <a:solidFill>
                  <a:schemeClr val="bg1"/>
                </a:solidFill>
              </a:rPr>
              <a:t>Sharber</a:t>
            </a:r>
            <a:endParaRPr lang="en-US" dirty="0">
              <a:solidFill>
                <a:schemeClr val="bg1"/>
              </a:solidFill>
            </a:endParaRPr>
          </a:p>
          <a:p>
            <a:r>
              <a:rPr lang="en-US" dirty="0">
                <a:solidFill>
                  <a:schemeClr val="bg1"/>
                </a:solidFill>
              </a:rPr>
              <a:t>Rocky Owens</a:t>
            </a:r>
          </a:p>
          <a:p>
            <a:r>
              <a:rPr lang="en-US" dirty="0">
                <a:solidFill>
                  <a:schemeClr val="bg1"/>
                </a:solidFill>
              </a:rPr>
              <a:t>Alexandr Gorbulin</a:t>
            </a:r>
            <a:endParaRPr lang="en-US" sz="2000" dirty="0">
              <a:solidFill>
                <a:schemeClr val="bg1"/>
              </a:solidFill>
            </a:endParaRPr>
          </a:p>
        </p:txBody>
      </p:sp>
      <p:sp>
        <p:nvSpPr>
          <p:cNvPr id="2" name="Oval 1">
            <a:extLst>
              <a:ext uri="{FF2B5EF4-FFF2-40B4-BE49-F238E27FC236}">
                <a16:creationId xmlns:a16="http://schemas.microsoft.com/office/drawing/2014/main" id="{2BAAA72E-C961-D18F-1CD8-8E6618144AF8}"/>
              </a:ext>
            </a:extLst>
          </p:cNvPr>
          <p:cNvSpPr/>
          <p:nvPr/>
        </p:nvSpPr>
        <p:spPr>
          <a:xfrm>
            <a:off x="6400800" y="465506"/>
            <a:ext cx="5000625" cy="4907683"/>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sz="4400" dirty="0"/>
          </a:p>
          <a:p>
            <a:pPr algn="ctr"/>
            <a:endParaRPr lang="en-US" sz="4400" dirty="0"/>
          </a:p>
          <a:p>
            <a:pPr algn="ctr"/>
            <a:r>
              <a:rPr lang="en-US" sz="4400" dirty="0"/>
              <a:t>Conclusion</a:t>
            </a:r>
          </a:p>
          <a:p>
            <a:pPr algn="ctr"/>
            <a:r>
              <a:rPr lang="en-US" sz="1900" dirty="0"/>
              <a:t>Use of ML predictions can help with</a:t>
            </a:r>
          </a:p>
          <a:p>
            <a:pPr marL="342900" indent="-342900">
              <a:buFont typeface="Arial" panose="020B0604020202020204" pitchFamily="34" charset="0"/>
              <a:buChar char="•"/>
            </a:pPr>
            <a:r>
              <a:rPr lang="en-US" sz="1600" dirty="0"/>
              <a:t>Improved accuracy</a:t>
            </a:r>
          </a:p>
          <a:p>
            <a:pPr marL="342900" indent="-342900">
              <a:buFont typeface="Arial" panose="020B0604020202020204" pitchFamily="34" charset="0"/>
              <a:buChar char="•"/>
            </a:pPr>
            <a:r>
              <a:rPr lang="en-US" sz="1600" dirty="0"/>
              <a:t>Early Detection</a:t>
            </a:r>
          </a:p>
          <a:p>
            <a:pPr marL="342900" indent="-342900">
              <a:buFont typeface="Arial" panose="020B0604020202020204" pitchFamily="34" charset="0"/>
              <a:buChar char="•"/>
            </a:pPr>
            <a:r>
              <a:rPr lang="en-US" sz="1600" dirty="0"/>
              <a:t>Feature selection</a:t>
            </a:r>
          </a:p>
          <a:p>
            <a:pPr marL="342900" indent="-342900">
              <a:buFont typeface="Arial" panose="020B0604020202020204" pitchFamily="34" charset="0"/>
              <a:buChar char="•"/>
            </a:pPr>
            <a:r>
              <a:rPr lang="en-US" sz="1600" dirty="0"/>
              <a:t>Provide decision support</a:t>
            </a:r>
          </a:p>
          <a:p>
            <a:pPr algn="ctr"/>
            <a:endParaRPr lang="en-US" sz="2200" dirty="0"/>
          </a:p>
          <a:p>
            <a:pPr algn="ctr"/>
            <a:endParaRPr lang="en-US" sz="4400" dirty="0"/>
          </a:p>
          <a:p>
            <a:pPr algn="ctr"/>
            <a:endParaRPr lang="en-US" sz="4400" dirty="0"/>
          </a:p>
        </p:txBody>
      </p:sp>
      <p:sp>
        <p:nvSpPr>
          <p:cNvPr id="10" name="Date Placeholder 9">
            <a:extLst>
              <a:ext uri="{FF2B5EF4-FFF2-40B4-BE49-F238E27FC236}">
                <a16:creationId xmlns:a16="http://schemas.microsoft.com/office/drawing/2014/main" id="{8BE65565-F33B-7188-9771-E0976EC9025C}"/>
              </a:ext>
            </a:extLst>
          </p:cNvPr>
          <p:cNvSpPr>
            <a:spLocks noGrp="1"/>
          </p:cNvSpPr>
          <p:nvPr>
            <p:ph type="dt" sz="half" idx="10"/>
          </p:nvPr>
        </p:nvSpPr>
        <p:spPr/>
        <p:txBody>
          <a:bodyPr/>
          <a:lstStyle/>
          <a:p>
            <a:fld id="{BAE84A9E-E47C-474A-80CD-2A1F1F3EDB47}" type="datetime1">
              <a:rPr lang="en-US" smtClean="0"/>
              <a:t>6/5/2023</a:t>
            </a:fld>
            <a:endParaRPr lang="en-US"/>
          </a:p>
        </p:txBody>
      </p:sp>
      <p:sp>
        <p:nvSpPr>
          <p:cNvPr id="12" name="Slide Number Placeholder 11">
            <a:extLst>
              <a:ext uri="{FF2B5EF4-FFF2-40B4-BE49-F238E27FC236}">
                <a16:creationId xmlns:a16="http://schemas.microsoft.com/office/drawing/2014/main" id="{4E379268-4378-AD44-F621-6E8B8A0A344E}"/>
              </a:ext>
            </a:extLst>
          </p:cNvPr>
          <p:cNvSpPr>
            <a:spLocks noGrp="1"/>
          </p:cNvSpPr>
          <p:nvPr>
            <p:ph type="sldNum" sz="quarter" idx="12"/>
          </p:nvPr>
        </p:nvSpPr>
        <p:spPr/>
        <p:txBody>
          <a:bodyPr/>
          <a:lstStyle/>
          <a:p>
            <a:fld id="{A0F29F5D-012D-4FF5-BD83-3AFB94696F6C}" type="slidenum">
              <a:rPr lang="en-US" smtClean="0"/>
              <a:t>15</a:t>
            </a:fld>
            <a:endParaRPr lang="en-US"/>
          </a:p>
        </p:txBody>
      </p:sp>
    </p:spTree>
    <p:extLst>
      <p:ext uri="{BB962C8B-B14F-4D97-AF65-F5344CB8AC3E}">
        <p14:creationId xmlns:p14="http://schemas.microsoft.com/office/powerpoint/2010/main" val="789119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GlowDiffused/>
                    </a14:imgEffect>
                  </a14:imgLayer>
                </a14:imgProps>
              </a:ext>
            </a:extLst>
          </a:blip>
          <a:srcRect/>
          <a:stretch>
            <a:fillRect t="-11000" b="-11000"/>
          </a:stretch>
        </a:blip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52A59F10-8E62-3113-CA2E-84A74D5B8BFB}"/>
              </a:ext>
            </a:extLst>
          </p:cNvPr>
          <p:cNvSpPr txBox="1"/>
          <p:nvPr/>
        </p:nvSpPr>
        <p:spPr>
          <a:xfrm>
            <a:off x="0" y="0"/>
            <a:ext cx="3352801" cy="646331"/>
          </a:xfrm>
          <a:prstGeom prst="rect">
            <a:avLst/>
          </a:prstGeom>
          <a:solidFill>
            <a:schemeClr val="accent5">
              <a:lumMod val="50000"/>
              <a:alpha val="56000"/>
            </a:schemeClr>
          </a:solidFill>
        </p:spPr>
        <p:txBody>
          <a:bodyPr wrap="square" rtlCol="0">
            <a:spAutoFit/>
          </a:bodyPr>
          <a:lstStyle/>
          <a:p>
            <a:r>
              <a:rPr lang="en-US" b="1" dirty="0">
                <a:solidFill>
                  <a:schemeClr val="bg1"/>
                </a:solidFill>
              </a:rPr>
              <a:t>HEART DISEASE PREDICTION </a:t>
            </a:r>
          </a:p>
          <a:p>
            <a:r>
              <a:rPr lang="en-US" b="1" dirty="0">
                <a:solidFill>
                  <a:schemeClr val="bg1"/>
                </a:solidFill>
              </a:rPr>
              <a:t>USING MACHINE LEARNING</a:t>
            </a:r>
          </a:p>
        </p:txBody>
      </p:sp>
      <p:sp>
        <p:nvSpPr>
          <p:cNvPr id="5" name="Oval 4">
            <a:extLst>
              <a:ext uri="{FF2B5EF4-FFF2-40B4-BE49-F238E27FC236}">
                <a16:creationId xmlns:a16="http://schemas.microsoft.com/office/drawing/2014/main" id="{0B2093FA-9D6E-EE6F-0310-CE9CBD70557F}"/>
              </a:ext>
            </a:extLst>
          </p:cNvPr>
          <p:cNvSpPr/>
          <p:nvPr/>
        </p:nvSpPr>
        <p:spPr>
          <a:xfrm>
            <a:off x="16318139" y="-1397285"/>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a:p>
            <a:pPr algn="ctr"/>
            <a:r>
              <a:rPr lang="en-US" dirty="0"/>
              <a:t>Methodology</a:t>
            </a:r>
          </a:p>
          <a:p>
            <a:pPr algn="ctr"/>
            <a:r>
              <a:rPr lang="en-US" dirty="0"/>
              <a:t> &amp; Algorithms</a:t>
            </a:r>
          </a:p>
          <a:p>
            <a:pPr algn="ctr"/>
            <a:endParaRPr lang="en-US" dirty="0"/>
          </a:p>
        </p:txBody>
      </p:sp>
      <p:sp>
        <p:nvSpPr>
          <p:cNvPr id="6" name="Oval 5">
            <a:extLst>
              <a:ext uri="{FF2B5EF4-FFF2-40B4-BE49-F238E27FC236}">
                <a16:creationId xmlns:a16="http://schemas.microsoft.com/office/drawing/2014/main" id="{4720115E-5DE1-6C6B-7C3A-DF3480190FF8}"/>
              </a:ext>
            </a:extLst>
          </p:cNvPr>
          <p:cNvSpPr/>
          <p:nvPr/>
        </p:nvSpPr>
        <p:spPr>
          <a:xfrm>
            <a:off x="14155964" y="-1397285"/>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Problem </a:t>
            </a:r>
          </a:p>
          <a:p>
            <a:pPr algn="ctr"/>
            <a:r>
              <a:rPr lang="en-US" dirty="0"/>
              <a:t>Description</a:t>
            </a:r>
          </a:p>
        </p:txBody>
      </p:sp>
      <p:sp>
        <p:nvSpPr>
          <p:cNvPr id="7" name="Oval 6">
            <a:extLst>
              <a:ext uri="{FF2B5EF4-FFF2-40B4-BE49-F238E27FC236}">
                <a16:creationId xmlns:a16="http://schemas.microsoft.com/office/drawing/2014/main" id="{4197BB6D-3872-567D-AF45-1C017A608D39}"/>
              </a:ext>
            </a:extLst>
          </p:cNvPr>
          <p:cNvSpPr/>
          <p:nvPr/>
        </p:nvSpPr>
        <p:spPr>
          <a:xfrm>
            <a:off x="14155964" y="383890"/>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ML Analysis</a:t>
            </a:r>
          </a:p>
        </p:txBody>
      </p:sp>
      <p:sp>
        <p:nvSpPr>
          <p:cNvPr id="8" name="Oval 7">
            <a:extLst>
              <a:ext uri="{FF2B5EF4-FFF2-40B4-BE49-F238E27FC236}">
                <a16:creationId xmlns:a16="http://schemas.microsoft.com/office/drawing/2014/main" id="{0E7EBB01-D2C2-1AA4-9622-AFFF00F2EBCD}"/>
              </a:ext>
            </a:extLst>
          </p:cNvPr>
          <p:cNvSpPr/>
          <p:nvPr/>
        </p:nvSpPr>
        <p:spPr>
          <a:xfrm>
            <a:off x="15237052" y="1752905"/>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Conclusion</a:t>
            </a:r>
          </a:p>
        </p:txBody>
      </p:sp>
      <p:sp>
        <p:nvSpPr>
          <p:cNvPr id="9" name="Oval 8">
            <a:extLst>
              <a:ext uri="{FF2B5EF4-FFF2-40B4-BE49-F238E27FC236}">
                <a16:creationId xmlns:a16="http://schemas.microsoft.com/office/drawing/2014/main" id="{AE3564C0-76CC-696C-6E03-873680DBFFCF}"/>
              </a:ext>
            </a:extLst>
          </p:cNvPr>
          <p:cNvSpPr/>
          <p:nvPr/>
        </p:nvSpPr>
        <p:spPr>
          <a:xfrm>
            <a:off x="16318139" y="381305"/>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Results</a:t>
            </a:r>
          </a:p>
        </p:txBody>
      </p:sp>
      <p:sp>
        <p:nvSpPr>
          <p:cNvPr id="11" name="TextBox 10">
            <a:extLst>
              <a:ext uri="{FF2B5EF4-FFF2-40B4-BE49-F238E27FC236}">
                <a16:creationId xmlns:a16="http://schemas.microsoft.com/office/drawing/2014/main" id="{6B150F5B-FBD7-72FE-9207-5A0197830E6A}"/>
              </a:ext>
            </a:extLst>
          </p:cNvPr>
          <p:cNvSpPr txBox="1"/>
          <p:nvPr/>
        </p:nvSpPr>
        <p:spPr>
          <a:xfrm>
            <a:off x="16827564" y="3169407"/>
            <a:ext cx="2490951" cy="1477328"/>
          </a:xfrm>
          <a:prstGeom prst="rect">
            <a:avLst/>
          </a:prstGeom>
          <a:solidFill>
            <a:schemeClr val="accent6">
              <a:lumMod val="50000"/>
              <a:alpha val="52000"/>
            </a:schemeClr>
          </a:solidFill>
        </p:spPr>
        <p:txBody>
          <a:bodyPr wrap="square" rtlCol="0">
            <a:spAutoFit/>
          </a:bodyPr>
          <a:lstStyle/>
          <a:p>
            <a:r>
              <a:rPr lang="en-US" dirty="0">
                <a:solidFill>
                  <a:schemeClr val="bg1"/>
                </a:solidFill>
              </a:rPr>
              <a:t>Prepared by (Team 1) </a:t>
            </a:r>
          </a:p>
          <a:p>
            <a:r>
              <a:rPr lang="en-US" dirty="0">
                <a:solidFill>
                  <a:schemeClr val="bg1"/>
                </a:solidFill>
              </a:rPr>
              <a:t>Aida </a:t>
            </a:r>
            <a:r>
              <a:rPr lang="en-US" dirty="0" err="1">
                <a:solidFill>
                  <a:schemeClr val="bg1"/>
                </a:solidFill>
              </a:rPr>
              <a:t>Ndiongue</a:t>
            </a:r>
            <a:endParaRPr lang="en-US" dirty="0">
              <a:solidFill>
                <a:schemeClr val="bg1"/>
              </a:solidFill>
            </a:endParaRPr>
          </a:p>
          <a:p>
            <a:r>
              <a:rPr lang="en-US" dirty="0">
                <a:solidFill>
                  <a:schemeClr val="bg1"/>
                </a:solidFill>
              </a:rPr>
              <a:t>Christopher </a:t>
            </a:r>
            <a:r>
              <a:rPr lang="en-US" dirty="0" err="1">
                <a:solidFill>
                  <a:schemeClr val="bg1"/>
                </a:solidFill>
              </a:rPr>
              <a:t>Sharber</a:t>
            </a:r>
            <a:endParaRPr lang="en-US" dirty="0">
              <a:solidFill>
                <a:schemeClr val="bg1"/>
              </a:solidFill>
            </a:endParaRPr>
          </a:p>
          <a:p>
            <a:r>
              <a:rPr lang="en-US" dirty="0">
                <a:solidFill>
                  <a:schemeClr val="bg1"/>
                </a:solidFill>
              </a:rPr>
              <a:t>Rocky Owens</a:t>
            </a:r>
          </a:p>
          <a:p>
            <a:r>
              <a:rPr lang="en-US" dirty="0">
                <a:solidFill>
                  <a:schemeClr val="bg1"/>
                </a:solidFill>
              </a:rPr>
              <a:t>Alexandr Gorbulin</a:t>
            </a:r>
            <a:endParaRPr lang="en-US" sz="2000" dirty="0">
              <a:solidFill>
                <a:schemeClr val="bg1"/>
              </a:solidFill>
            </a:endParaRPr>
          </a:p>
        </p:txBody>
      </p:sp>
      <p:sp>
        <p:nvSpPr>
          <p:cNvPr id="2" name="Oval 1">
            <a:extLst>
              <a:ext uri="{FF2B5EF4-FFF2-40B4-BE49-F238E27FC236}">
                <a16:creationId xmlns:a16="http://schemas.microsoft.com/office/drawing/2014/main" id="{2BAAA72E-C961-D18F-1CD8-8E6618144AF8}"/>
              </a:ext>
            </a:extLst>
          </p:cNvPr>
          <p:cNvSpPr/>
          <p:nvPr/>
        </p:nvSpPr>
        <p:spPr>
          <a:xfrm>
            <a:off x="7426630" y="646331"/>
            <a:ext cx="3925781" cy="3873403"/>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5000" lnSpcReduction="20000"/>
          </a:bodyPr>
          <a:lstStyle/>
          <a:p>
            <a:pPr algn="ctr"/>
            <a:endParaRPr lang="en-US" sz="4400" dirty="0"/>
          </a:p>
          <a:p>
            <a:pPr algn="ctr"/>
            <a:r>
              <a:rPr lang="en-US" sz="4400" dirty="0"/>
              <a:t>Problem </a:t>
            </a:r>
          </a:p>
          <a:p>
            <a:pPr algn="ctr"/>
            <a:r>
              <a:rPr lang="en-US" sz="4400" dirty="0"/>
              <a:t>Description</a:t>
            </a:r>
          </a:p>
          <a:p>
            <a:pPr algn="ctr"/>
            <a:r>
              <a:rPr lang="en-US" sz="2200" dirty="0"/>
              <a:t>Given the clinical parameters </a:t>
            </a:r>
          </a:p>
          <a:p>
            <a:pPr algn="ctr"/>
            <a:r>
              <a:rPr lang="en-US" sz="2200" dirty="0"/>
              <a:t>about the patients,</a:t>
            </a:r>
          </a:p>
          <a:p>
            <a:pPr algn="ctr"/>
            <a:r>
              <a:rPr lang="en-US" sz="2200" dirty="0"/>
              <a:t>Can we predict whether</a:t>
            </a:r>
          </a:p>
          <a:p>
            <a:pPr algn="ctr"/>
            <a:r>
              <a:rPr lang="en-US" sz="2200" dirty="0"/>
              <a:t> or not they have heart disease </a:t>
            </a:r>
          </a:p>
          <a:p>
            <a:pPr algn="ctr"/>
            <a:r>
              <a:rPr lang="en-US" sz="2200" dirty="0"/>
              <a:t>in 10 Years</a:t>
            </a:r>
          </a:p>
          <a:p>
            <a:pPr algn="ctr"/>
            <a:endParaRPr lang="en-US" sz="4400" dirty="0"/>
          </a:p>
          <a:p>
            <a:pPr algn="ctr"/>
            <a:endParaRPr lang="en-US" sz="4400" dirty="0"/>
          </a:p>
        </p:txBody>
      </p:sp>
      <p:sp>
        <p:nvSpPr>
          <p:cNvPr id="3" name="Oval 2">
            <a:extLst>
              <a:ext uri="{FF2B5EF4-FFF2-40B4-BE49-F238E27FC236}">
                <a16:creationId xmlns:a16="http://schemas.microsoft.com/office/drawing/2014/main" id="{E14D6430-C477-4480-9596-89273649E645}"/>
              </a:ext>
            </a:extLst>
          </p:cNvPr>
          <p:cNvSpPr/>
          <p:nvPr/>
        </p:nvSpPr>
        <p:spPr>
          <a:xfrm>
            <a:off x="839589" y="1901802"/>
            <a:ext cx="4827071" cy="4667489"/>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3200" dirty="0">
                <a:solidFill>
                  <a:schemeClr val="bg1"/>
                </a:solidFill>
              </a:rPr>
              <a:t>Mission</a:t>
            </a:r>
            <a:endParaRPr lang="en-US" sz="3200" i="0" dirty="0">
              <a:solidFill>
                <a:schemeClr val="bg1"/>
              </a:solidFill>
              <a:effectLst/>
            </a:endParaRPr>
          </a:p>
          <a:p>
            <a:pPr algn="ctr">
              <a:buFont typeface="Arial" panose="020B0604020202020204" pitchFamily="34" charset="0"/>
              <a:buChar char="•"/>
            </a:pPr>
            <a:r>
              <a:rPr lang="en-US" sz="1200" b="0" i="0" dirty="0">
                <a:solidFill>
                  <a:schemeClr val="bg1"/>
                </a:solidFill>
                <a:effectLst/>
                <a:latin typeface="Open Sans" panose="020B0606030504020204" pitchFamily="34" charset="0"/>
              </a:rPr>
              <a:t>Heart disease is the </a:t>
            </a:r>
            <a:r>
              <a:rPr lang="en-US" sz="1200" b="1" i="0" dirty="0">
                <a:solidFill>
                  <a:schemeClr val="bg1"/>
                </a:solidFill>
                <a:effectLst/>
                <a:latin typeface="Open Sans" panose="020B0606030504020204" pitchFamily="34" charset="0"/>
              </a:rPr>
              <a:t>leading cause of death</a:t>
            </a:r>
          </a:p>
          <a:p>
            <a:pPr algn="ctr"/>
            <a:r>
              <a:rPr lang="en-US" sz="1200" b="0" i="0" dirty="0">
                <a:solidFill>
                  <a:schemeClr val="bg1"/>
                </a:solidFill>
                <a:effectLst/>
                <a:latin typeface="Open Sans" panose="020B0606030504020204" pitchFamily="34" charset="0"/>
              </a:rPr>
              <a:t>for men, women, and people of most racial and </a:t>
            </a:r>
          </a:p>
          <a:p>
            <a:pPr algn="ctr"/>
            <a:r>
              <a:rPr lang="en-US" sz="1200" b="0" i="0" dirty="0">
                <a:solidFill>
                  <a:schemeClr val="bg1"/>
                </a:solidFill>
                <a:effectLst/>
                <a:latin typeface="Open Sans" panose="020B0606030504020204" pitchFamily="34" charset="0"/>
              </a:rPr>
              <a:t>ethnic groups in the United States.</a:t>
            </a:r>
          </a:p>
          <a:p>
            <a:pPr algn="ctr">
              <a:buFont typeface="Arial" panose="020B0604020202020204" pitchFamily="34" charset="0"/>
              <a:buChar char="•"/>
            </a:pPr>
            <a:r>
              <a:rPr lang="en-US" sz="1200" b="1" i="0" dirty="0">
                <a:solidFill>
                  <a:schemeClr val="bg1"/>
                </a:solidFill>
                <a:effectLst/>
                <a:latin typeface="Open Sans" panose="020B0606030504020204" pitchFamily="34" charset="0"/>
              </a:rPr>
              <a:t>One person dies every 33 seconds</a:t>
            </a:r>
          </a:p>
          <a:p>
            <a:pPr algn="ctr"/>
            <a:r>
              <a:rPr lang="en-US" sz="1200" b="0" i="0" dirty="0">
                <a:solidFill>
                  <a:schemeClr val="bg1"/>
                </a:solidFill>
                <a:effectLst/>
                <a:latin typeface="Open Sans" panose="020B0606030504020204" pitchFamily="34" charset="0"/>
              </a:rPr>
              <a:t> in the United States from cardiovascular disease.</a:t>
            </a:r>
          </a:p>
          <a:p>
            <a:pPr algn="ctr">
              <a:buFont typeface="Arial" panose="020B0604020202020204" pitchFamily="34" charset="0"/>
              <a:buChar char="•"/>
            </a:pPr>
            <a:r>
              <a:rPr lang="en-US" sz="1200" b="0" i="0" dirty="0">
                <a:solidFill>
                  <a:schemeClr val="bg1"/>
                </a:solidFill>
                <a:effectLst/>
                <a:latin typeface="Open Sans" panose="020B0606030504020204" pitchFamily="34" charset="0"/>
              </a:rPr>
              <a:t>About </a:t>
            </a:r>
            <a:r>
              <a:rPr lang="en-US" sz="1200" b="1" i="0" dirty="0">
                <a:solidFill>
                  <a:schemeClr val="bg1"/>
                </a:solidFill>
                <a:effectLst/>
                <a:latin typeface="Open Sans" panose="020B0606030504020204" pitchFamily="34" charset="0"/>
              </a:rPr>
              <a:t>695,000 people in the United States</a:t>
            </a:r>
          </a:p>
          <a:p>
            <a:pPr algn="ctr"/>
            <a:r>
              <a:rPr lang="en-US" sz="1200" b="0" i="0" dirty="0">
                <a:solidFill>
                  <a:schemeClr val="bg1"/>
                </a:solidFill>
                <a:effectLst/>
                <a:latin typeface="Open Sans" panose="020B0606030504020204" pitchFamily="34" charset="0"/>
              </a:rPr>
              <a:t>died from heart disease in 2021—that’s </a:t>
            </a:r>
            <a:r>
              <a:rPr lang="en-US" sz="1200" b="1" i="0" dirty="0">
                <a:solidFill>
                  <a:schemeClr val="bg1"/>
                </a:solidFill>
                <a:effectLst/>
                <a:latin typeface="Open Sans" panose="020B0606030504020204" pitchFamily="34" charset="0"/>
              </a:rPr>
              <a:t>1 in every 5 deaths</a:t>
            </a:r>
            <a:r>
              <a:rPr lang="en-US" sz="1200" b="0" i="0" dirty="0">
                <a:solidFill>
                  <a:schemeClr val="bg1"/>
                </a:solidFill>
                <a:effectLst/>
                <a:latin typeface="Open Sans" panose="020B0606030504020204" pitchFamily="34" charset="0"/>
              </a:rPr>
              <a:t>.</a:t>
            </a:r>
          </a:p>
          <a:p>
            <a:pPr algn="ctr">
              <a:buFont typeface="Arial" panose="020B0604020202020204" pitchFamily="34" charset="0"/>
              <a:buChar char="•"/>
            </a:pPr>
            <a:r>
              <a:rPr lang="en-US" sz="1200" b="0" i="0" dirty="0">
                <a:solidFill>
                  <a:schemeClr val="bg1"/>
                </a:solidFill>
                <a:effectLst/>
                <a:latin typeface="Open Sans" panose="020B0606030504020204" pitchFamily="34" charset="0"/>
              </a:rPr>
              <a:t>Heart disease cost the United States </a:t>
            </a:r>
          </a:p>
          <a:p>
            <a:pPr algn="ctr"/>
            <a:r>
              <a:rPr lang="en-US" sz="1200" b="0" i="0" dirty="0">
                <a:solidFill>
                  <a:schemeClr val="bg1"/>
                </a:solidFill>
                <a:effectLst/>
                <a:latin typeface="Open Sans" panose="020B0606030504020204" pitchFamily="34" charset="0"/>
              </a:rPr>
              <a:t>about </a:t>
            </a:r>
            <a:r>
              <a:rPr lang="en-US" sz="1200" b="1" i="0" dirty="0">
                <a:solidFill>
                  <a:schemeClr val="bg1"/>
                </a:solidFill>
                <a:effectLst/>
                <a:latin typeface="Open Sans" panose="020B0606030504020204" pitchFamily="34" charset="0"/>
              </a:rPr>
              <a:t>$239.9 billion</a:t>
            </a:r>
            <a:r>
              <a:rPr lang="en-US" sz="1200" b="0" i="0" dirty="0">
                <a:solidFill>
                  <a:schemeClr val="bg1"/>
                </a:solidFill>
                <a:effectLst/>
                <a:latin typeface="Open Sans" panose="020B0606030504020204" pitchFamily="34" charset="0"/>
              </a:rPr>
              <a:t> each year from 2018 to 2019.</a:t>
            </a:r>
          </a:p>
          <a:p>
            <a:pPr algn="ctr"/>
            <a:r>
              <a:rPr lang="en-US" sz="1200" b="0" i="0" dirty="0">
                <a:solidFill>
                  <a:schemeClr val="bg1"/>
                </a:solidFill>
                <a:effectLst/>
                <a:latin typeface="Open Sans" panose="020B0606030504020204" pitchFamily="34" charset="0"/>
              </a:rPr>
              <a:t>This includes the cost of health care </a:t>
            </a:r>
          </a:p>
          <a:p>
            <a:pPr algn="ctr"/>
            <a:r>
              <a:rPr lang="en-US" sz="1200" b="0" i="0" dirty="0">
                <a:solidFill>
                  <a:schemeClr val="bg1"/>
                </a:solidFill>
                <a:effectLst/>
                <a:latin typeface="Open Sans" panose="020B0606030504020204" pitchFamily="34" charset="0"/>
              </a:rPr>
              <a:t>services, medicines, and lost productivity due to death.</a:t>
            </a:r>
          </a:p>
          <a:p>
            <a:pPr algn="ctr"/>
            <a:endParaRPr lang="en-US" sz="1200" dirty="0">
              <a:solidFill>
                <a:schemeClr val="bg1"/>
              </a:solidFill>
            </a:endParaRPr>
          </a:p>
          <a:p>
            <a:pPr algn="ctr"/>
            <a:endParaRPr lang="en-US" sz="1200" dirty="0">
              <a:solidFill>
                <a:schemeClr val="bg1"/>
              </a:solidFill>
            </a:endParaRPr>
          </a:p>
        </p:txBody>
      </p:sp>
      <p:sp>
        <p:nvSpPr>
          <p:cNvPr id="4" name="Date Placeholder 3">
            <a:extLst>
              <a:ext uri="{FF2B5EF4-FFF2-40B4-BE49-F238E27FC236}">
                <a16:creationId xmlns:a16="http://schemas.microsoft.com/office/drawing/2014/main" id="{3CACA99D-EC27-7A10-A5A7-BD2EC39D1D4F}"/>
              </a:ext>
            </a:extLst>
          </p:cNvPr>
          <p:cNvSpPr>
            <a:spLocks noGrp="1"/>
          </p:cNvSpPr>
          <p:nvPr>
            <p:ph type="dt" sz="half" idx="10"/>
          </p:nvPr>
        </p:nvSpPr>
        <p:spPr/>
        <p:txBody>
          <a:bodyPr/>
          <a:lstStyle/>
          <a:p>
            <a:fld id="{B6361E3F-3F98-4C9B-8871-65992F71663E}" type="datetime1">
              <a:rPr lang="en-US" smtClean="0"/>
              <a:t>6/5/2023</a:t>
            </a:fld>
            <a:endParaRPr lang="en-US"/>
          </a:p>
        </p:txBody>
      </p:sp>
      <p:sp>
        <p:nvSpPr>
          <p:cNvPr id="10" name="Slide Number Placeholder 9">
            <a:extLst>
              <a:ext uri="{FF2B5EF4-FFF2-40B4-BE49-F238E27FC236}">
                <a16:creationId xmlns:a16="http://schemas.microsoft.com/office/drawing/2014/main" id="{275D4312-0569-1E40-A0B8-F1A0901EC989}"/>
              </a:ext>
            </a:extLst>
          </p:cNvPr>
          <p:cNvSpPr>
            <a:spLocks noGrp="1"/>
          </p:cNvSpPr>
          <p:nvPr>
            <p:ph type="sldNum" sz="quarter" idx="12"/>
          </p:nvPr>
        </p:nvSpPr>
        <p:spPr/>
        <p:txBody>
          <a:bodyPr/>
          <a:lstStyle/>
          <a:p>
            <a:fld id="{A0F29F5D-012D-4FF5-BD83-3AFB94696F6C}" type="slidenum">
              <a:rPr lang="en-US" smtClean="0"/>
              <a:t>2</a:t>
            </a:fld>
            <a:endParaRPr lang="en-US"/>
          </a:p>
        </p:txBody>
      </p:sp>
    </p:spTree>
    <p:extLst>
      <p:ext uri="{BB962C8B-B14F-4D97-AF65-F5344CB8AC3E}">
        <p14:creationId xmlns:p14="http://schemas.microsoft.com/office/powerpoint/2010/main" val="3206864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3333750" y="0"/>
            <a:ext cx="71437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Original Data Set &amp; ETL</a:t>
            </a:r>
          </a:p>
        </p:txBody>
      </p:sp>
      <p:pic>
        <p:nvPicPr>
          <p:cNvPr id="11" name="Picture 10">
            <a:extLst>
              <a:ext uri="{FF2B5EF4-FFF2-40B4-BE49-F238E27FC236}">
                <a16:creationId xmlns:a16="http://schemas.microsoft.com/office/drawing/2014/main" id="{E57B4D40-64A2-646E-D304-59F529671C37}"/>
              </a:ext>
            </a:extLst>
          </p:cNvPr>
          <p:cNvPicPr>
            <a:picLocks noChangeAspect="1"/>
          </p:cNvPicPr>
          <p:nvPr/>
        </p:nvPicPr>
        <p:blipFill>
          <a:blip r:embed="rId4"/>
          <a:stretch>
            <a:fillRect/>
          </a:stretch>
        </p:blipFill>
        <p:spPr>
          <a:xfrm>
            <a:off x="3296621" y="894185"/>
            <a:ext cx="8854106" cy="1820766"/>
          </a:xfrm>
          <a:prstGeom prst="rect">
            <a:avLst/>
          </a:prstGeom>
        </p:spPr>
      </p:pic>
      <p:pic>
        <p:nvPicPr>
          <p:cNvPr id="17" name="Picture 16">
            <a:extLst>
              <a:ext uri="{FF2B5EF4-FFF2-40B4-BE49-F238E27FC236}">
                <a16:creationId xmlns:a16="http://schemas.microsoft.com/office/drawing/2014/main" id="{D92CF583-414D-C4ED-F7F4-0BE4CF7B11EE}"/>
              </a:ext>
            </a:extLst>
          </p:cNvPr>
          <p:cNvPicPr>
            <a:picLocks noChangeAspect="1"/>
          </p:cNvPicPr>
          <p:nvPr/>
        </p:nvPicPr>
        <p:blipFill>
          <a:blip r:embed="rId5"/>
          <a:stretch>
            <a:fillRect/>
          </a:stretch>
        </p:blipFill>
        <p:spPr>
          <a:xfrm>
            <a:off x="3296621" y="4683720"/>
            <a:ext cx="8861426" cy="1872227"/>
          </a:xfrm>
          <a:prstGeom prst="rect">
            <a:avLst/>
          </a:prstGeom>
        </p:spPr>
      </p:pic>
      <p:pic>
        <p:nvPicPr>
          <p:cNvPr id="19" name="Picture 18">
            <a:extLst>
              <a:ext uri="{FF2B5EF4-FFF2-40B4-BE49-F238E27FC236}">
                <a16:creationId xmlns:a16="http://schemas.microsoft.com/office/drawing/2014/main" id="{0FB30A1F-9E51-A520-BC35-044B61A54502}"/>
              </a:ext>
            </a:extLst>
          </p:cNvPr>
          <p:cNvPicPr>
            <a:picLocks noChangeAspect="1"/>
          </p:cNvPicPr>
          <p:nvPr/>
        </p:nvPicPr>
        <p:blipFill>
          <a:blip r:embed="rId6"/>
          <a:stretch>
            <a:fillRect/>
          </a:stretch>
        </p:blipFill>
        <p:spPr>
          <a:xfrm>
            <a:off x="3303941" y="3022050"/>
            <a:ext cx="8854106" cy="1459345"/>
          </a:xfrm>
          <a:prstGeom prst="rect">
            <a:avLst/>
          </a:prstGeom>
        </p:spPr>
      </p:pic>
      <p:pic>
        <p:nvPicPr>
          <p:cNvPr id="2" name="Picture 1">
            <a:extLst>
              <a:ext uri="{FF2B5EF4-FFF2-40B4-BE49-F238E27FC236}">
                <a16:creationId xmlns:a16="http://schemas.microsoft.com/office/drawing/2014/main" id="{059332C6-32C5-465F-DA23-EF7B5B7C638A}"/>
              </a:ext>
            </a:extLst>
          </p:cNvPr>
          <p:cNvPicPr>
            <a:picLocks noChangeAspect="1"/>
          </p:cNvPicPr>
          <p:nvPr/>
        </p:nvPicPr>
        <p:blipFill>
          <a:blip r:embed="rId7"/>
          <a:stretch>
            <a:fillRect/>
          </a:stretch>
        </p:blipFill>
        <p:spPr>
          <a:xfrm>
            <a:off x="13045749" y="-2155371"/>
            <a:ext cx="5051751" cy="4310742"/>
          </a:xfrm>
          <a:prstGeom prst="rect">
            <a:avLst/>
          </a:prstGeom>
        </p:spPr>
      </p:pic>
      <p:pic>
        <p:nvPicPr>
          <p:cNvPr id="3" name="Picture 2">
            <a:extLst>
              <a:ext uri="{FF2B5EF4-FFF2-40B4-BE49-F238E27FC236}">
                <a16:creationId xmlns:a16="http://schemas.microsoft.com/office/drawing/2014/main" id="{2E6FBDC9-A996-834E-2717-04527EA32531}"/>
              </a:ext>
            </a:extLst>
          </p:cNvPr>
          <p:cNvPicPr>
            <a:picLocks noChangeAspect="1"/>
          </p:cNvPicPr>
          <p:nvPr/>
        </p:nvPicPr>
        <p:blipFill>
          <a:blip r:embed="rId8"/>
          <a:stretch>
            <a:fillRect/>
          </a:stretch>
        </p:blipFill>
        <p:spPr>
          <a:xfrm>
            <a:off x="-5243286" y="6858000"/>
            <a:ext cx="4629084" cy="4310743"/>
          </a:xfrm>
          <a:prstGeom prst="rect">
            <a:avLst/>
          </a:prstGeom>
        </p:spPr>
      </p:pic>
      <p:sp>
        <p:nvSpPr>
          <p:cNvPr id="4" name="Date Placeholder 3">
            <a:extLst>
              <a:ext uri="{FF2B5EF4-FFF2-40B4-BE49-F238E27FC236}">
                <a16:creationId xmlns:a16="http://schemas.microsoft.com/office/drawing/2014/main" id="{ED58ECFB-044C-2315-3063-CF22B83AFE8A}"/>
              </a:ext>
            </a:extLst>
          </p:cNvPr>
          <p:cNvSpPr>
            <a:spLocks noGrp="1"/>
          </p:cNvSpPr>
          <p:nvPr>
            <p:ph type="dt" sz="half" idx="10"/>
          </p:nvPr>
        </p:nvSpPr>
        <p:spPr/>
        <p:txBody>
          <a:bodyPr/>
          <a:lstStyle/>
          <a:p>
            <a:fld id="{FD8DCCEF-4A5E-4558-B306-D87F0DAC04F9}" type="datetime1">
              <a:rPr lang="en-US" smtClean="0"/>
              <a:t>6/5/2023</a:t>
            </a:fld>
            <a:endParaRPr lang="en-US"/>
          </a:p>
        </p:txBody>
      </p:sp>
      <p:sp>
        <p:nvSpPr>
          <p:cNvPr id="5" name="Slide Number Placeholder 4">
            <a:extLst>
              <a:ext uri="{FF2B5EF4-FFF2-40B4-BE49-F238E27FC236}">
                <a16:creationId xmlns:a16="http://schemas.microsoft.com/office/drawing/2014/main" id="{11977FAA-9CC3-A3AA-153A-F350667C96D7}"/>
              </a:ext>
            </a:extLst>
          </p:cNvPr>
          <p:cNvSpPr>
            <a:spLocks noGrp="1"/>
          </p:cNvSpPr>
          <p:nvPr>
            <p:ph type="sldNum" sz="quarter" idx="12"/>
          </p:nvPr>
        </p:nvSpPr>
        <p:spPr/>
        <p:txBody>
          <a:bodyPr/>
          <a:lstStyle/>
          <a:p>
            <a:fld id="{A0F29F5D-012D-4FF5-BD83-3AFB94696F6C}" type="slidenum">
              <a:rPr lang="en-US" smtClean="0"/>
              <a:t>3</a:t>
            </a:fld>
            <a:endParaRPr lang="en-US"/>
          </a:p>
        </p:txBody>
      </p:sp>
    </p:spTree>
    <p:extLst>
      <p:ext uri="{BB962C8B-B14F-4D97-AF65-F5344CB8AC3E}">
        <p14:creationId xmlns:p14="http://schemas.microsoft.com/office/powerpoint/2010/main" val="77031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l="-14000" r="76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D45F38-871C-C420-4E9B-29099439BD9A}"/>
              </a:ext>
            </a:extLst>
          </p:cNvPr>
          <p:cNvPicPr>
            <a:picLocks noChangeAspect="1"/>
          </p:cNvPicPr>
          <p:nvPr/>
        </p:nvPicPr>
        <p:blipFill>
          <a:blip r:embed="rId5"/>
          <a:stretch>
            <a:fillRect/>
          </a:stretch>
        </p:blipFill>
        <p:spPr>
          <a:xfrm>
            <a:off x="3208660" y="5474168"/>
            <a:ext cx="3431169" cy="2767663"/>
          </a:xfrm>
          <a:prstGeom prst="rect">
            <a:avLst/>
          </a:prstGeom>
        </p:spPr>
      </p:pic>
      <p:pic>
        <p:nvPicPr>
          <p:cNvPr id="7" name="Picture 6">
            <a:extLst>
              <a:ext uri="{FF2B5EF4-FFF2-40B4-BE49-F238E27FC236}">
                <a16:creationId xmlns:a16="http://schemas.microsoft.com/office/drawing/2014/main" id="{2359D5C1-36C0-2BDC-2A22-821DC9C55BF1}"/>
              </a:ext>
            </a:extLst>
          </p:cNvPr>
          <p:cNvPicPr>
            <a:picLocks noChangeAspect="1"/>
          </p:cNvPicPr>
          <p:nvPr/>
        </p:nvPicPr>
        <p:blipFill>
          <a:blip r:embed="rId6"/>
          <a:stretch>
            <a:fillRect/>
          </a:stretch>
        </p:blipFill>
        <p:spPr>
          <a:xfrm>
            <a:off x="7140249" y="1520889"/>
            <a:ext cx="5051751" cy="4310742"/>
          </a:xfrm>
          <a:prstGeom prst="rect">
            <a:avLst/>
          </a:prstGeom>
        </p:spPr>
      </p:pic>
      <p:sp>
        <p:nvSpPr>
          <p:cNvPr id="9" name="TextBox 8">
            <a:extLst>
              <a:ext uri="{FF2B5EF4-FFF2-40B4-BE49-F238E27FC236}">
                <a16:creationId xmlns:a16="http://schemas.microsoft.com/office/drawing/2014/main" id="{B34F3D75-0182-1A4A-4518-B21308E6E652}"/>
              </a:ext>
            </a:extLst>
          </p:cNvPr>
          <p:cNvSpPr txBox="1"/>
          <p:nvPr/>
        </p:nvSpPr>
        <p:spPr>
          <a:xfrm>
            <a:off x="3333750" y="0"/>
            <a:ext cx="71437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Preliminary Data Visualization</a:t>
            </a:r>
          </a:p>
        </p:txBody>
      </p:sp>
      <p:pic>
        <p:nvPicPr>
          <p:cNvPr id="11" name="Picture 10">
            <a:extLst>
              <a:ext uri="{FF2B5EF4-FFF2-40B4-BE49-F238E27FC236}">
                <a16:creationId xmlns:a16="http://schemas.microsoft.com/office/drawing/2014/main" id="{E57B4D40-64A2-646E-D304-59F529671C37}"/>
              </a:ext>
            </a:extLst>
          </p:cNvPr>
          <p:cNvPicPr>
            <a:picLocks noChangeAspect="1"/>
          </p:cNvPicPr>
          <p:nvPr/>
        </p:nvPicPr>
        <p:blipFill>
          <a:blip r:embed="rId7"/>
          <a:stretch>
            <a:fillRect/>
          </a:stretch>
        </p:blipFill>
        <p:spPr>
          <a:xfrm>
            <a:off x="12351655" y="-3204760"/>
            <a:ext cx="8854106" cy="1820766"/>
          </a:xfrm>
          <a:prstGeom prst="rect">
            <a:avLst/>
          </a:prstGeom>
        </p:spPr>
      </p:pic>
      <p:pic>
        <p:nvPicPr>
          <p:cNvPr id="17" name="Picture 16">
            <a:extLst>
              <a:ext uri="{FF2B5EF4-FFF2-40B4-BE49-F238E27FC236}">
                <a16:creationId xmlns:a16="http://schemas.microsoft.com/office/drawing/2014/main" id="{D92CF583-414D-C4ED-F7F4-0BE4CF7B11EE}"/>
              </a:ext>
            </a:extLst>
          </p:cNvPr>
          <p:cNvPicPr>
            <a:picLocks noChangeAspect="1"/>
          </p:cNvPicPr>
          <p:nvPr/>
        </p:nvPicPr>
        <p:blipFill>
          <a:blip r:embed="rId8"/>
          <a:stretch>
            <a:fillRect/>
          </a:stretch>
        </p:blipFill>
        <p:spPr>
          <a:xfrm>
            <a:off x="12351655" y="584775"/>
            <a:ext cx="8861426" cy="1872227"/>
          </a:xfrm>
          <a:prstGeom prst="rect">
            <a:avLst/>
          </a:prstGeom>
        </p:spPr>
      </p:pic>
      <p:pic>
        <p:nvPicPr>
          <p:cNvPr id="19" name="Picture 18">
            <a:extLst>
              <a:ext uri="{FF2B5EF4-FFF2-40B4-BE49-F238E27FC236}">
                <a16:creationId xmlns:a16="http://schemas.microsoft.com/office/drawing/2014/main" id="{0FB30A1F-9E51-A520-BC35-044B61A54502}"/>
              </a:ext>
            </a:extLst>
          </p:cNvPr>
          <p:cNvPicPr>
            <a:picLocks noChangeAspect="1"/>
          </p:cNvPicPr>
          <p:nvPr/>
        </p:nvPicPr>
        <p:blipFill>
          <a:blip r:embed="rId9"/>
          <a:stretch>
            <a:fillRect/>
          </a:stretch>
        </p:blipFill>
        <p:spPr>
          <a:xfrm>
            <a:off x="12358975" y="-1076895"/>
            <a:ext cx="8854106" cy="1459345"/>
          </a:xfrm>
          <a:prstGeom prst="rect">
            <a:avLst/>
          </a:prstGeom>
        </p:spPr>
      </p:pic>
      <p:pic>
        <p:nvPicPr>
          <p:cNvPr id="5" name="Picture 4">
            <a:extLst>
              <a:ext uri="{FF2B5EF4-FFF2-40B4-BE49-F238E27FC236}">
                <a16:creationId xmlns:a16="http://schemas.microsoft.com/office/drawing/2014/main" id="{33109A54-38A3-1494-7B76-BC800C2701EC}"/>
              </a:ext>
            </a:extLst>
          </p:cNvPr>
          <p:cNvPicPr>
            <a:picLocks noChangeAspect="1"/>
          </p:cNvPicPr>
          <p:nvPr/>
        </p:nvPicPr>
        <p:blipFill>
          <a:blip r:embed="rId10"/>
          <a:stretch>
            <a:fillRect/>
          </a:stretch>
        </p:blipFill>
        <p:spPr>
          <a:xfrm>
            <a:off x="3126110" y="1026370"/>
            <a:ext cx="4595757" cy="4279708"/>
          </a:xfrm>
          <a:prstGeom prst="rect">
            <a:avLst/>
          </a:prstGeom>
        </p:spPr>
      </p:pic>
      <p:sp>
        <p:nvSpPr>
          <p:cNvPr id="2" name="Oval 1">
            <a:extLst>
              <a:ext uri="{FF2B5EF4-FFF2-40B4-BE49-F238E27FC236}">
                <a16:creationId xmlns:a16="http://schemas.microsoft.com/office/drawing/2014/main" id="{E8553C46-823A-553C-89BD-DF85FF336A8A}"/>
              </a:ext>
            </a:extLst>
          </p:cNvPr>
          <p:cNvSpPr/>
          <p:nvPr/>
        </p:nvSpPr>
        <p:spPr>
          <a:xfrm>
            <a:off x="12852927" y="-1644315"/>
            <a:ext cx="3925781" cy="3873403"/>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92500" lnSpcReduction="10000"/>
          </a:bodyPr>
          <a:lstStyle/>
          <a:p>
            <a:pPr algn="ctr"/>
            <a:endParaRPr lang="en-US" sz="4400" dirty="0"/>
          </a:p>
          <a:p>
            <a:pPr algn="ctr"/>
            <a:r>
              <a:rPr lang="en-US" sz="4400" dirty="0"/>
              <a:t>Methodology </a:t>
            </a:r>
          </a:p>
          <a:p>
            <a:pPr algn="ctr"/>
            <a:r>
              <a:rPr lang="en-US" sz="4400" dirty="0"/>
              <a:t>Algorithms</a:t>
            </a:r>
          </a:p>
          <a:p>
            <a:pPr algn="ctr"/>
            <a:r>
              <a:rPr lang="en-US" sz="2200" dirty="0"/>
              <a:t>Explore</a:t>
            </a:r>
          </a:p>
          <a:p>
            <a:pPr algn="ctr"/>
            <a:r>
              <a:rPr lang="en-US" sz="2200" dirty="0"/>
              <a:t>Supervised Methods to </a:t>
            </a:r>
          </a:p>
          <a:p>
            <a:pPr algn="ctr"/>
            <a:r>
              <a:rPr lang="en-US" sz="2200" dirty="0"/>
              <a:t>find any particular patterns</a:t>
            </a:r>
          </a:p>
          <a:p>
            <a:pPr algn="ctr"/>
            <a:endParaRPr lang="en-US" sz="4400" dirty="0"/>
          </a:p>
          <a:p>
            <a:pPr algn="ctr"/>
            <a:endParaRPr lang="en-US" sz="4400" dirty="0"/>
          </a:p>
        </p:txBody>
      </p:sp>
      <p:sp>
        <p:nvSpPr>
          <p:cNvPr id="4" name="Oval 3">
            <a:extLst>
              <a:ext uri="{FF2B5EF4-FFF2-40B4-BE49-F238E27FC236}">
                <a16:creationId xmlns:a16="http://schemas.microsoft.com/office/drawing/2014/main" id="{3D102813-EC68-43BC-8CE1-7DA4BDAF710C}"/>
              </a:ext>
            </a:extLst>
          </p:cNvPr>
          <p:cNvSpPr/>
          <p:nvPr/>
        </p:nvSpPr>
        <p:spPr>
          <a:xfrm>
            <a:off x="-3868631" y="6858000"/>
            <a:ext cx="3925781" cy="3873403"/>
          </a:xfrm>
          <a:prstGeom prst="ellipse">
            <a:avLst/>
          </a:prstGeom>
          <a:solidFill>
            <a:schemeClr val="accent5">
              <a:lumMod val="7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a:p>
            <a:pPr algn="ctr"/>
            <a:r>
              <a:rPr lang="en-US" dirty="0"/>
              <a:t>Machine Learning Algorithms:</a:t>
            </a:r>
          </a:p>
          <a:p>
            <a:pPr marL="285750" indent="-285750">
              <a:buFontTx/>
              <a:buChar char="-"/>
            </a:pPr>
            <a:r>
              <a:rPr lang="en-US" dirty="0"/>
              <a:t>PCA Method</a:t>
            </a:r>
          </a:p>
          <a:p>
            <a:pPr marL="285750" indent="-285750">
              <a:buFontTx/>
              <a:buChar char="-"/>
            </a:pPr>
            <a:r>
              <a:rPr lang="en-US" dirty="0"/>
              <a:t>Decision Tree Model</a:t>
            </a:r>
          </a:p>
          <a:p>
            <a:pPr marL="285750" indent="-285750">
              <a:buFontTx/>
              <a:buChar char="-"/>
            </a:pPr>
            <a:r>
              <a:rPr lang="en-US" dirty="0"/>
              <a:t>Random Forest</a:t>
            </a:r>
          </a:p>
          <a:p>
            <a:pPr marL="285750" indent="-285750">
              <a:buFontTx/>
              <a:buChar char="-"/>
            </a:pPr>
            <a:r>
              <a:rPr lang="en-US" dirty="0" err="1"/>
              <a:t>KNeighbors</a:t>
            </a:r>
            <a:r>
              <a:rPr lang="en-US" dirty="0"/>
              <a:t> Model</a:t>
            </a:r>
          </a:p>
          <a:p>
            <a:pPr marL="285750" indent="-285750">
              <a:buFontTx/>
              <a:buChar char="-"/>
            </a:pPr>
            <a:r>
              <a:rPr lang="en-US" dirty="0" err="1"/>
              <a:t>Keras</a:t>
            </a:r>
            <a:r>
              <a:rPr lang="en-US" dirty="0"/>
              <a:t> Neural Network</a:t>
            </a:r>
          </a:p>
          <a:p>
            <a:pPr marL="285750" indent="-285750" algn="ctr">
              <a:buFontTx/>
              <a:buChar char="-"/>
            </a:pPr>
            <a:endParaRPr lang="en-US" dirty="0"/>
          </a:p>
          <a:p>
            <a:pPr algn="ctr"/>
            <a:endParaRPr lang="en-US" dirty="0"/>
          </a:p>
          <a:p>
            <a:pPr algn="ctr"/>
            <a:endParaRPr lang="en-US" dirty="0"/>
          </a:p>
        </p:txBody>
      </p:sp>
      <p:sp>
        <p:nvSpPr>
          <p:cNvPr id="6" name="Date Placeholder 5">
            <a:extLst>
              <a:ext uri="{FF2B5EF4-FFF2-40B4-BE49-F238E27FC236}">
                <a16:creationId xmlns:a16="http://schemas.microsoft.com/office/drawing/2014/main" id="{C03F3A02-405C-92E5-504A-024B9F2D6088}"/>
              </a:ext>
            </a:extLst>
          </p:cNvPr>
          <p:cNvSpPr>
            <a:spLocks noGrp="1"/>
          </p:cNvSpPr>
          <p:nvPr>
            <p:ph type="dt" sz="half" idx="10"/>
          </p:nvPr>
        </p:nvSpPr>
        <p:spPr/>
        <p:txBody>
          <a:bodyPr/>
          <a:lstStyle/>
          <a:p>
            <a:fld id="{A0AC770E-0374-40E5-8775-B53103621243}" type="datetime1">
              <a:rPr lang="en-US" smtClean="0"/>
              <a:t>6/5/2023</a:t>
            </a:fld>
            <a:endParaRPr lang="en-US"/>
          </a:p>
        </p:txBody>
      </p:sp>
      <p:sp>
        <p:nvSpPr>
          <p:cNvPr id="8" name="Slide Number Placeholder 7">
            <a:extLst>
              <a:ext uri="{FF2B5EF4-FFF2-40B4-BE49-F238E27FC236}">
                <a16:creationId xmlns:a16="http://schemas.microsoft.com/office/drawing/2014/main" id="{AA7E6BA5-D698-17A2-5E90-81F3E220C769}"/>
              </a:ext>
            </a:extLst>
          </p:cNvPr>
          <p:cNvSpPr>
            <a:spLocks noGrp="1"/>
          </p:cNvSpPr>
          <p:nvPr>
            <p:ph type="sldNum" sz="quarter" idx="12"/>
          </p:nvPr>
        </p:nvSpPr>
        <p:spPr/>
        <p:txBody>
          <a:bodyPr/>
          <a:lstStyle/>
          <a:p>
            <a:fld id="{A0F29F5D-012D-4FF5-BD83-3AFB94696F6C}" type="slidenum">
              <a:rPr lang="en-US" smtClean="0"/>
              <a:t>4</a:t>
            </a:fld>
            <a:endParaRPr lang="en-US"/>
          </a:p>
        </p:txBody>
      </p:sp>
    </p:spTree>
    <p:extLst>
      <p:ext uri="{BB962C8B-B14F-4D97-AF65-F5344CB8AC3E}">
        <p14:creationId xmlns:p14="http://schemas.microsoft.com/office/powerpoint/2010/main" val="409103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GlowDiffused/>
                    </a14:imgEffect>
                  </a14:imgLayer>
                </a14:imgProps>
              </a:ext>
            </a:extLst>
          </a:blip>
          <a:srcRect/>
          <a:stretch>
            <a:fillRect t="-11000" b="-11000"/>
          </a:stretch>
        </a:blip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52A59F10-8E62-3113-CA2E-84A74D5B8BFB}"/>
              </a:ext>
            </a:extLst>
          </p:cNvPr>
          <p:cNvSpPr txBox="1"/>
          <p:nvPr/>
        </p:nvSpPr>
        <p:spPr>
          <a:xfrm>
            <a:off x="0" y="0"/>
            <a:ext cx="3352801" cy="646331"/>
          </a:xfrm>
          <a:prstGeom prst="rect">
            <a:avLst/>
          </a:prstGeom>
          <a:solidFill>
            <a:schemeClr val="accent5">
              <a:lumMod val="50000"/>
            </a:schemeClr>
          </a:solidFill>
        </p:spPr>
        <p:txBody>
          <a:bodyPr wrap="square" rtlCol="0">
            <a:spAutoFit/>
          </a:bodyPr>
          <a:lstStyle/>
          <a:p>
            <a:r>
              <a:rPr lang="en-US" b="1" dirty="0">
                <a:solidFill>
                  <a:schemeClr val="bg1"/>
                </a:solidFill>
              </a:rPr>
              <a:t>HEART DISEASE PREDICTION </a:t>
            </a:r>
          </a:p>
          <a:p>
            <a:r>
              <a:rPr lang="en-US" b="1" dirty="0">
                <a:solidFill>
                  <a:schemeClr val="bg1"/>
                </a:solidFill>
              </a:rPr>
              <a:t>USING MACHINE LEARNING</a:t>
            </a:r>
          </a:p>
        </p:txBody>
      </p:sp>
      <p:sp>
        <p:nvSpPr>
          <p:cNvPr id="5" name="Oval 4">
            <a:extLst>
              <a:ext uri="{FF2B5EF4-FFF2-40B4-BE49-F238E27FC236}">
                <a16:creationId xmlns:a16="http://schemas.microsoft.com/office/drawing/2014/main" id="{0B2093FA-9D6E-EE6F-0310-CE9CBD70557F}"/>
              </a:ext>
            </a:extLst>
          </p:cNvPr>
          <p:cNvSpPr/>
          <p:nvPr/>
        </p:nvSpPr>
        <p:spPr>
          <a:xfrm>
            <a:off x="14354175" y="-1137692"/>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a:p>
            <a:pPr algn="ctr"/>
            <a:r>
              <a:rPr lang="en-US" dirty="0"/>
              <a:t>Methodology</a:t>
            </a:r>
          </a:p>
          <a:p>
            <a:pPr algn="ctr"/>
            <a:r>
              <a:rPr lang="en-US" dirty="0"/>
              <a:t> &amp; Algorithms</a:t>
            </a:r>
          </a:p>
          <a:p>
            <a:pPr algn="ctr"/>
            <a:endParaRPr lang="en-US" dirty="0"/>
          </a:p>
        </p:txBody>
      </p:sp>
      <p:sp>
        <p:nvSpPr>
          <p:cNvPr id="6" name="Oval 5">
            <a:extLst>
              <a:ext uri="{FF2B5EF4-FFF2-40B4-BE49-F238E27FC236}">
                <a16:creationId xmlns:a16="http://schemas.microsoft.com/office/drawing/2014/main" id="{4720115E-5DE1-6C6B-7C3A-DF3480190FF8}"/>
              </a:ext>
            </a:extLst>
          </p:cNvPr>
          <p:cNvSpPr/>
          <p:nvPr/>
        </p:nvSpPr>
        <p:spPr>
          <a:xfrm>
            <a:off x="12192000" y="-1137692"/>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Problem </a:t>
            </a:r>
          </a:p>
          <a:p>
            <a:pPr algn="ctr"/>
            <a:r>
              <a:rPr lang="en-US" dirty="0"/>
              <a:t>Description</a:t>
            </a:r>
          </a:p>
        </p:txBody>
      </p:sp>
      <p:sp>
        <p:nvSpPr>
          <p:cNvPr id="7" name="Oval 6">
            <a:extLst>
              <a:ext uri="{FF2B5EF4-FFF2-40B4-BE49-F238E27FC236}">
                <a16:creationId xmlns:a16="http://schemas.microsoft.com/office/drawing/2014/main" id="{4197BB6D-3872-567D-AF45-1C017A608D39}"/>
              </a:ext>
            </a:extLst>
          </p:cNvPr>
          <p:cNvSpPr/>
          <p:nvPr/>
        </p:nvSpPr>
        <p:spPr>
          <a:xfrm>
            <a:off x="12192000" y="643483"/>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ML Analysis</a:t>
            </a:r>
          </a:p>
        </p:txBody>
      </p:sp>
      <p:sp>
        <p:nvSpPr>
          <p:cNvPr id="8" name="Oval 7">
            <a:extLst>
              <a:ext uri="{FF2B5EF4-FFF2-40B4-BE49-F238E27FC236}">
                <a16:creationId xmlns:a16="http://schemas.microsoft.com/office/drawing/2014/main" id="{0E7EBB01-D2C2-1AA4-9622-AFFF00F2EBCD}"/>
              </a:ext>
            </a:extLst>
          </p:cNvPr>
          <p:cNvSpPr/>
          <p:nvPr/>
        </p:nvSpPr>
        <p:spPr>
          <a:xfrm>
            <a:off x="13273088" y="2011683"/>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Conclusion</a:t>
            </a:r>
          </a:p>
        </p:txBody>
      </p:sp>
      <p:sp>
        <p:nvSpPr>
          <p:cNvPr id="9" name="Oval 8">
            <a:extLst>
              <a:ext uri="{FF2B5EF4-FFF2-40B4-BE49-F238E27FC236}">
                <a16:creationId xmlns:a16="http://schemas.microsoft.com/office/drawing/2014/main" id="{AE3564C0-76CC-696C-6E03-873680DBFFCF}"/>
              </a:ext>
            </a:extLst>
          </p:cNvPr>
          <p:cNvSpPr/>
          <p:nvPr/>
        </p:nvSpPr>
        <p:spPr>
          <a:xfrm>
            <a:off x="14354175" y="640898"/>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Results</a:t>
            </a:r>
          </a:p>
        </p:txBody>
      </p:sp>
      <p:sp>
        <p:nvSpPr>
          <p:cNvPr id="11" name="TextBox 10">
            <a:extLst>
              <a:ext uri="{FF2B5EF4-FFF2-40B4-BE49-F238E27FC236}">
                <a16:creationId xmlns:a16="http://schemas.microsoft.com/office/drawing/2014/main" id="{6B150F5B-FBD7-72FE-9207-5A0197830E6A}"/>
              </a:ext>
            </a:extLst>
          </p:cNvPr>
          <p:cNvSpPr txBox="1"/>
          <p:nvPr/>
        </p:nvSpPr>
        <p:spPr>
          <a:xfrm>
            <a:off x="14863600" y="3429000"/>
            <a:ext cx="2490951" cy="1477328"/>
          </a:xfrm>
          <a:prstGeom prst="rect">
            <a:avLst/>
          </a:prstGeom>
          <a:solidFill>
            <a:schemeClr val="accent6">
              <a:lumMod val="50000"/>
              <a:alpha val="52000"/>
            </a:schemeClr>
          </a:solidFill>
        </p:spPr>
        <p:txBody>
          <a:bodyPr wrap="square" rtlCol="0">
            <a:spAutoFit/>
          </a:bodyPr>
          <a:lstStyle/>
          <a:p>
            <a:r>
              <a:rPr lang="en-US" dirty="0">
                <a:solidFill>
                  <a:schemeClr val="bg1"/>
                </a:solidFill>
              </a:rPr>
              <a:t>Prepared by (Team 1) </a:t>
            </a:r>
          </a:p>
          <a:p>
            <a:r>
              <a:rPr lang="en-US" dirty="0">
                <a:solidFill>
                  <a:schemeClr val="bg1"/>
                </a:solidFill>
              </a:rPr>
              <a:t>Aida </a:t>
            </a:r>
            <a:r>
              <a:rPr lang="en-US" dirty="0" err="1">
                <a:solidFill>
                  <a:schemeClr val="bg1"/>
                </a:solidFill>
              </a:rPr>
              <a:t>Ndiongue</a:t>
            </a:r>
            <a:endParaRPr lang="en-US" dirty="0">
              <a:solidFill>
                <a:schemeClr val="bg1"/>
              </a:solidFill>
            </a:endParaRPr>
          </a:p>
          <a:p>
            <a:r>
              <a:rPr lang="en-US" dirty="0">
                <a:solidFill>
                  <a:schemeClr val="bg1"/>
                </a:solidFill>
              </a:rPr>
              <a:t>Christopher </a:t>
            </a:r>
            <a:r>
              <a:rPr lang="en-US" dirty="0" err="1">
                <a:solidFill>
                  <a:schemeClr val="bg1"/>
                </a:solidFill>
              </a:rPr>
              <a:t>Sharber</a:t>
            </a:r>
            <a:endParaRPr lang="en-US" dirty="0">
              <a:solidFill>
                <a:schemeClr val="bg1"/>
              </a:solidFill>
            </a:endParaRPr>
          </a:p>
          <a:p>
            <a:r>
              <a:rPr lang="en-US" dirty="0">
                <a:solidFill>
                  <a:schemeClr val="bg1"/>
                </a:solidFill>
              </a:rPr>
              <a:t>Rocky Owens</a:t>
            </a:r>
          </a:p>
          <a:p>
            <a:r>
              <a:rPr lang="en-US" dirty="0">
                <a:solidFill>
                  <a:schemeClr val="bg1"/>
                </a:solidFill>
              </a:rPr>
              <a:t>Alexandr Gorbulin</a:t>
            </a:r>
            <a:endParaRPr lang="en-US" sz="2000" dirty="0">
              <a:solidFill>
                <a:schemeClr val="bg1"/>
              </a:solidFill>
            </a:endParaRPr>
          </a:p>
        </p:txBody>
      </p:sp>
      <p:sp>
        <p:nvSpPr>
          <p:cNvPr id="2" name="Oval 1">
            <a:extLst>
              <a:ext uri="{FF2B5EF4-FFF2-40B4-BE49-F238E27FC236}">
                <a16:creationId xmlns:a16="http://schemas.microsoft.com/office/drawing/2014/main" id="{2BAAA72E-C961-D18F-1CD8-8E6618144AF8}"/>
              </a:ext>
            </a:extLst>
          </p:cNvPr>
          <p:cNvSpPr/>
          <p:nvPr/>
        </p:nvSpPr>
        <p:spPr>
          <a:xfrm>
            <a:off x="6890598" y="760781"/>
            <a:ext cx="3925781" cy="3873403"/>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92500" lnSpcReduction="10000"/>
          </a:bodyPr>
          <a:lstStyle/>
          <a:p>
            <a:pPr algn="ctr"/>
            <a:endParaRPr lang="en-US" sz="4400" dirty="0"/>
          </a:p>
          <a:p>
            <a:pPr algn="ctr"/>
            <a:r>
              <a:rPr lang="en-US" sz="4400" dirty="0"/>
              <a:t>Methodology </a:t>
            </a:r>
          </a:p>
          <a:p>
            <a:pPr algn="ctr"/>
            <a:r>
              <a:rPr lang="en-US" sz="4400" dirty="0"/>
              <a:t>Algorithms</a:t>
            </a:r>
          </a:p>
          <a:p>
            <a:pPr algn="ctr"/>
            <a:r>
              <a:rPr lang="en-US" sz="2200" dirty="0"/>
              <a:t>Explore</a:t>
            </a:r>
          </a:p>
          <a:p>
            <a:pPr algn="ctr"/>
            <a:r>
              <a:rPr lang="en-US" sz="2200" dirty="0"/>
              <a:t>Supervised Methods to </a:t>
            </a:r>
          </a:p>
          <a:p>
            <a:pPr algn="ctr"/>
            <a:r>
              <a:rPr lang="en-US" sz="2200" dirty="0"/>
              <a:t>find any particular patterns</a:t>
            </a:r>
          </a:p>
          <a:p>
            <a:pPr algn="ctr"/>
            <a:endParaRPr lang="en-US" sz="4400" dirty="0"/>
          </a:p>
          <a:p>
            <a:pPr algn="ctr"/>
            <a:endParaRPr lang="en-US" sz="4400" dirty="0"/>
          </a:p>
        </p:txBody>
      </p:sp>
      <p:sp>
        <p:nvSpPr>
          <p:cNvPr id="3" name="Oval 2">
            <a:extLst>
              <a:ext uri="{FF2B5EF4-FFF2-40B4-BE49-F238E27FC236}">
                <a16:creationId xmlns:a16="http://schemas.microsoft.com/office/drawing/2014/main" id="{1925DFC4-20E8-6810-C123-41133059EB00}"/>
              </a:ext>
            </a:extLst>
          </p:cNvPr>
          <p:cNvSpPr/>
          <p:nvPr/>
        </p:nvSpPr>
        <p:spPr>
          <a:xfrm>
            <a:off x="1883730" y="2697482"/>
            <a:ext cx="3925781" cy="3873403"/>
          </a:xfrm>
          <a:prstGeom prst="ellipse">
            <a:avLst/>
          </a:prstGeom>
          <a:solidFill>
            <a:schemeClr val="accent5">
              <a:lumMod val="7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a:p>
            <a:pPr algn="ctr"/>
            <a:r>
              <a:rPr lang="en-US" dirty="0"/>
              <a:t>Machine Learning Algorithms:</a:t>
            </a:r>
          </a:p>
          <a:p>
            <a:pPr marL="285750" indent="-285750">
              <a:buFontTx/>
              <a:buChar char="-"/>
            </a:pPr>
            <a:r>
              <a:rPr lang="en-US" dirty="0"/>
              <a:t>PCA Method</a:t>
            </a:r>
          </a:p>
          <a:p>
            <a:pPr marL="285750" indent="-285750">
              <a:buFontTx/>
              <a:buChar char="-"/>
            </a:pPr>
            <a:r>
              <a:rPr lang="en-US" dirty="0"/>
              <a:t>Decision Tree Model</a:t>
            </a:r>
          </a:p>
          <a:p>
            <a:pPr marL="285750" indent="-285750">
              <a:buFontTx/>
              <a:buChar char="-"/>
            </a:pPr>
            <a:r>
              <a:rPr lang="en-US" dirty="0"/>
              <a:t>Random Forest</a:t>
            </a:r>
          </a:p>
          <a:p>
            <a:pPr marL="285750" indent="-285750">
              <a:buFontTx/>
              <a:buChar char="-"/>
            </a:pPr>
            <a:r>
              <a:rPr lang="en-US" dirty="0" err="1"/>
              <a:t>KNeighbors</a:t>
            </a:r>
            <a:r>
              <a:rPr lang="en-US" dirty="0"/>
              <a:t> Model</a:t>
            </a:r>
          </a:p>
          <a:p>
            <a:pPr marL="285750" indent="-285750">
              <a:buFontTx/>
              <a:buChar char="-"/>
            </a:pPr>
            <a:r>
              <a:rPr lang="en-US" dirty="0" err="1"/>
              <a:t>Keras</a:t>
            </a:r>
            <a:r>
              <a:rPr lang="en-US" dirty="0"/>
              <a:t> Neural Network</a:t>
            </a:r>
          </a:p>
          <a:p>
            <a:pPr marL="285750" indent="-285750" algn="ctr">
              <a:buFontTx/>
              <a:buChar char="-"/>
            </a:pPr>
            <a:endParaRPr lang="en-US" dirty="0"/>
          </a:p>
          <a:p>
            <a:pPr algn="ctr"/>
            <a:endParaRPr lang="en-US" dirty="0"/>
          </a:p>
          <a:p>
            <a:pPr algn="ctr"/>
            <a:endParaRPr lang="en-US" dirty="0"/>
          </a:p>
        </p:txBody>
      </p:sp>
      <p:pic>
        <p:nvPicPr>
          <p:cNvPr id="4" name="Picture 3">
            <a:extLst>
              <a:ext uri="{FF2B5EF4-FFF2-40B4-BE49-F238E27FC236}">
                <a16:creationId xmlns:a16="http://schemas.microsoft.com/office/drawing/2014/main" id="{DD6A3127-D61F-C5B3-EC24-16DFEF4FC77E}"/>
              </a:ext>
            </a:extLst>
          </p:cNvPr>
          <p:cNvPicPr>
            <a:picLocks noChangeAspect="1"/>
          </p:cNvPicPr>
          <p:nvPr/>
        </p:nvPicPr>
        <p:blipFill>
          <a:blip r:embed="rId4"/>
          <a:stretch>
            <a:fillRect/>
          </a:stretch>
        </p:blipFill>
        <p:spPr>
          <a:xfrm>
            <a:off x="-1016828" y="7063059"/>
            <a:ext cx="3136292" cy="4083261"/>
          </a:xfrm>
          <a:prstGeom prst="rect">
            <a:avLst/>
          </a:prstGeom>
        </p:spPr>
      </p:pic>
      <p:pic>
        <p:nvPicPr>
          <p:cNvPr id="10" name="Picture 9">
            <a:extLst>
              <a:ext uri="{FF2B5EF4-FFF2-40B4-BE49-F238E27FC236}">
                <a16:creationId xmlns:a16="http://schemas.microsoft.com/office/drawing/2014/main" id="{F49B406E-B71E-6636-03EB-040BA92BC587}"/>
              </a:ext>
            </a:extLst>
          </p:cNvPr>
          <p:cNvPicPr>
            <a:picLocks noChangeAspect="1"/>
          </p:cNvPicPr>
          <p:nvPr/>
        </p:nvPicPr>
        <p:blipFill rotWithShape="1">
          <a:blip r:embed="rId5"/>
          <a:srcRect r="4050"/>
          <a:stretch/>
        </p:blipFill>
        <p:spPr>
          <a:xfrm>
            <a:off x="-6846644" y="10084136"/>
            <a:ext cx="5389325" cy="2359453"/>
          </a:xfrm>
          <a:prstGeom prst="rect">
            <a:avLst/>
          </a:prstGeom>
        </p:spPr>
      </p:pic>
      <p:pic>
        <p:nvPicPr>
          <p:cNvPr id="12" name="Picture 11">
            <a:extLst>
              <a:ext uri="{FF2B5EF4-FFF2-40B4-BE49-F238E27FC236}">
                <a16:creationId xmlns:a16="http://schemas.microsoft.com/office/drawing/2014/main" id="{83215D73-D0A1-8514-CC58-89119ADD975F}"/>
              </a:ext>
            </a:extLst>
          </p:cNvPr>
          <p:cNvPicPr>
            <a:picLocks noChangeAspect="1"/>
          </p:cNvPicPr>
          <p:nvPr/>
        </p:nvPicPr>
        <p:blipFill>
          <a:blip r:embed="rId6"/>
          <a:stretch>
            <a:fillRect/>
          </a:stretch>
        </p:blipFill>
        <p:spPr>
          <a:xfrm>
            <a:off x="-6732198" y="6858000"/>
            <a:ext cx="5646348" cy="2506359"/>
          </a:xfrm>
          <a:prstGeom prst="rect">
            <a:avLst/>
          </a:prstGeom>
        </p:spPr>
      </p:pic>
      <p:pic>
        <p:nvPicPr>
          <p:cNvPr id="13" name="Picture 12">
            <a:extLst>
              <a:ext uri="{FF2B5EF4-FFF2-40B4-BE49-F238E27FC236}">
                <a16:creationId xmlns:a16="http://schemas.microsoft.com/office/drawing/2014/main" id="{4F3C4AB5-A623-B542-7663-6C0D20180850}"/>
              </a:ext>
            </a:extLst>
          </p:cNvPr>
          <p:cNvPicPr>
            <a:picLocks noChangeAspect="1"/>
          </p:cNvPicPr>
          <p:nvPr/>
        </p:nvPicPr>
        <p:blipFill>
          <a:blip r:embed="rId7"/>
          <a:stretch>
            <a:fillRect/>
          </a:stretch>
        </p:blipFill>
        <p:spPr>
          <a:xfrm>
            <a:off x="-3236153" y="7033148"/>
            <a:ext cx="1902653" cy="1502971"/>
          </a:xfrm>
          <a:prstGeom prst="rect">
            <a:avLst/>
          </a:prstGeom>
        </p:spPr>
      </p:pic>
      <p:sp>
        <p:nvSpPr>
          <p:cNvPr id="14" name="Date Placeholder 13">
            <a:extLst>
              <a:ext uri="{FF2B5EF4-FFF2-40B4-BE49-F238E27FC236}">
                <a16:creationId xmlns:a16="http://schemas.microsoft.com/office/drawing/2014/main" id="{EDF9A61A-041F-41BC-FBD1-0A9CC3A5B247}"/>
              </a:ext>
            </a:extLst>
          </p:cNvPr>
          <p:cNvSpPr>
            <a:spLocks noGrp="1"/>
          </p:cNvSpPr>
          <p:nvPr>
            <p:ph type="dt" sz="half" idx="10"/>
          </p:nvPr>
        </p:nvSpPr>
        <p:spPr/>
        <p:txBody>
          <a:bodyPr/>
          <a:lstStyle/>
          <a:p>
            <a:fld id="{43D23635-51A0-47EE-823A-776744382A38}" type="datetime1">
              <a:rPr lang="en-US" smtClean="0"/>
              <a:t>6/5/2023</a:t>
            </a:fld>
            <a:endParaRPr lang="en-US"/>
          </a:p>
        </p:txBody>
      </p:sp>
      <p:sp>
        <p:nvSpPr>
          <p:cNvPr id="15" name="Slide Number Placeholder 14">
            <a:extLst>
              <a:ext uri="{FF2B5EF4-FFF2-40B4-BE49-F238E27FC236}">
                <a16:creationId xmlns:a16="http://schemas.microsoft.com/office/drawing/2014/main" id="{79DAA1F0-2804-9E3B-8878-D049D721A66A}"/>
              </a:ext>
            </a:extLst>
          </p:cNvPr>
          <p:cNvSpPr>
            <a:spLocks noGrp="1"/>
          </p:cNvSpPr>
          <p:nvPr>
            <p:ph type="sldNum" sz="quarter" idx="12"/>
          </p:nvPr>
        </p:nvSpPr>
        <p:spPr/>
        <p:txBody>
          <a:bodyPr/>
          <a:lstStyle/>
          <a:p>
            <a:fld id="{A0F29F5D-012D-4FF5-BD83-3AFB94696F6C}" type="slidenum">
              <a:rPr lang="en-US" smtClean="0"/>
              <a:t>5</a:t>
            </a:fld>
            <a:endParaRPr lang="en-US"/>
          </a:p>
        </p:txBody>
      </p:sp>
    </p:spTree>
    <p:extLst>
      <p:ext uri="{BB962C8B-B14F-4D97-AF65-F5344CB8AC3E}">
        <p14:creationId xmlns:p14="http://schemas.microsoft.com/office/powerpoint/2010/main" val="2345050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l="-14000" r="76000"/>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1BA3F53-528A-0913-0BBE-911F603E0298}"/>
              </a:ext>
            </a:extLst>
          </p:cNvPr>
          <p:cNvPicPr>
            <a:picLocks noChangeAspect="1"/>
          </p:cNvPicPr>
          <p:nvPr/>
        </p:nvPicPr>
        <p:blipFill>
          <a:blip r:embed="rId5"/>
          <a:stretch>
            <a:fillRect/>
          </a:stretch>
        </p:blipFill>
        <p:spPr>
          <a:xfrm>
            <a:off x="8774872" y="1127700"/>
            <a:ext cx="3136292" cy="4083261"/>
          </a:xfrm>
          <a:prstGeom prst="rect">
            <a:avLst/>
          </a:prstGeom>
        </p:spPr>
      </p:pic>
      <p:sp>
        <p:nvSpPr>
          <p:cNvPr id="9" name="TextBox 8">
            <a:extLst>
              <a:ext uri="{FF2B5EF4-FFF2-40B4-BE49-F238E27FC236}">
                <a16:creationId xmlns:a16="http://schemas.microsoft.com/office/drawing/2014/main" id="{B34F3D75-0182-1A4A-4518-B21308E6E652}"/>
              </a:ext>
            </a:extLst>
          </p:cNvPr>
          <p:cNvSpPr txBox="1"/>
          <p:nvPr/>
        </p:nvSpPr>
        <p:spPr>
          <a:xfrm>
            <a:off x="3333750" y="0"/>
            <a:ext cx="71437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Unsupervised Methods - PCA</a:t>
            </a:r>
          </a:p>
        </p:txBody>
      </p:sp>
      <p:pic>
        <p:nvPicPr>
          <p:cNvPr id="8" name="Picture 7">
            <a:extLst>
              <a:ext uri="{FF2B5EF4-FFF2-40B4-BE49-F238E27FC236}">
                <a16:creationId xmlns:a16="http://schemas.microsoft.com/office/drawing/2014/main" id="{B0B90037-D04D-3827-B63A-50A265CFCB0E}"/>
              </a:ext>
            </a:extLst>
          </p:cNvPr>
          <p:cNvPicPr>
            <a:picLocks noChangeAspect="1"/>
          </p:cNvPicPr>
          <p:nvPr/>
        </p:nvPicPr>
        <p:blipFill rotWithShape="1">
          <a:blip r:embed="rId6"/>
          <a:srcRect r="4050"/>
          <a:stretch/>
        </p:blipFill>
        <p:spPr>
          <a:xfrm>
            <a:off x="2945056" y="4148777"/>
            <a:ext cx="5389325" cy="2359453"/>
          </a:xfrm>
          <a:prstGeom prst="rect">
            <a:avLst/>
          </a:prstGeom>
        </p:spPr>
      </p:pic>
      <p:pic>
        <p:nvPicPr>
          <p:cNvPr id="14" name="Picture 13">
            <a:extLst>
              <a:ext uri="{FF2B5EF4-FFF2-40B4-BE49-F238E27FC236}">
                <a16:creationId xmlns:a16="http://schemas.microsoft.com/office/drawing/2014/main" id="{DA5E3D74-3E9E-E9F0-B899-F5ED9D166E6C}"/>
              </a:ext>
            </a:extLst>
          </p:cNvPr>
          <p:cNvPicPr>
            <a:picLocks noChangeAspect="1"/>
          </p:cNvPicPr>
          <p:nvPr/>
        </p:nvPicPr>
        <p:blipFill>
          <a:blip r:embed="rId7"/>
          <a:stretch>
            <a:fillRect/>
          </a:stretch>
        </p:blipFill>
        <p:spPr>
          <a:xfrm>
            <a:off x="3059502" y="922641"/>
            <a:ext cx="5646348" cy="2506359"/>
          </a:xfrm>
          <a:prstGeom prst="rect">
            <a:avLst/>
          </a:prstGeom>
        </p:spPr>
      </p:pic>
      <p:pic>
        <p:nvPicPr>
          <p:cNvPr id="12" name="Picture 11">
            <a:extLst>
              <a:ext uri="{FF2B5EF4-FFF2-40B4-BE49-F238E27FC236}">
                <a16:creationId xmlns:a16="http://schemas.microsoft.com/office/drawing/2014/main" id="{C1C700ED-93D2-4DE8-2E60-998E30DD2393}"/>
              </a:ext>
            </a:extLst>
          </p:cNvPr>
          <p:cNvPicPr>
            <a:picLocks noChangeAspect="1"/>
          </p:cNvPicPr>
          <p:nvPr/>
        </p:nvPicPr>
        <p:blipFill>
          <a:blip r:embed="rId8"/>
          <a:stretch>
            <a:fillRect/>
          </a:stretch>
        </p:blipFill>
        <p:spPr>
          <a:xfrm>
            <a:off x="6555547" y="1097789"/>
            <a:ext cx="1902653" cy="1502971"/>
          </a:xfrm>
          <a:prstGeom prst="rect">
            <a:avLst/>
          </a:prstGeom>
        </p:spPr>
      </p:pic>
      <p:pic>
        <p:nvPicPr>
          <p:cNvPr id="20" name="Picture 19">
            <a:extLst>
              <a:ext uri="{FF2B5EF4-FFF2-40B4-BE49-F238E27FC236}">
                <a16:creationId xmlns:a16="http://schemas.microsoft.com/office/drawing/2014/main" id="{2B6D9C2E-C8FA-B2AB-5997-0C874651DA2A}"/>
              </a:ext>
            </a:extLst>
          </p:cNvPr>
          <p:cNvPicPr>
            <a:picLocks noChangeAspect="1"/>
          </p:cNvPicPr>
          <p:nvPr/>
        </p:nvPicPr>
        <p:blipFill>
          <a:blip r:embed="rId9"/>
          <a:stretch>
            <a:fillRect/>
          </a:stretch>
        </p:blipFill>
        <p:spPr>
          <a:xfrm>
            <a:off x="8705850" y="5328503"/>
            <a:ext cx="3279567" cy="584775"/>
          </a:xfrm>
          <a:prstGeom prst="rect">
            <a:avLst/>
          </a:prstGeom>
        </p:spPr>
      </p:pic>
      <p:pic>
        <p:nvPicPr>
          <p:cNvPr id="2" name="Picture 1">
            <a:extLst>
              <a:ext uri="{FF2B5EF4-FFF2-40B4-BE49-F238E27FC236}">
                <a16:creationId xmlns:a16="http://schemas.microsoft.com/office/drawing/2014/main" id="{8A7BE9C4-52F5-C366-7CD7-5AAD641DC389}"/>
              </a:ext>
            </a:extLst>
          </p:cNvPr>
          <p:cNvPicPr>
            <a:picLocks noChangeAspect="1"/>
          </p:cNvPicPr>
          <p:nvPr/>
        </p:nvPicPr>
        <p:blipFill>
          <a:blip r:embed="rId10"/>
          <a:stretch>
            <a:fillRect/>
          </a:stretch>
        </p:blipFill>
        <p:spPr>
          <a:xfrm>
            <a:off x="12506324" y="-3636778"/>
            <a:ext cx="3745999" cy="3347017"/>
          </a:xfrm>
          <a:prstGeom prst="rect">
            <a:avLst/>
          </a:prstGeom>
        </p:spPr>
      </p:pic>
      <p:pic>
        <p:nvPicPr>
          <p:cNvPr id="4" name="Picture 3">
            <a:extLst>
              <a:ext uri="{FF2B5EF4-FFF2-40B4-BE49-F238E27FC236}">
                <a16:creationId xmlns:a16="http://schemas.microsoft.com/office/drawing/2014/main" id="{0DB7A474-9640-302B-6D14-E775F999D6AF}"/>
              </a:ext>
            </a:extLst>
          </p:cNvPr>
          <p:cNvPicPr>
            <a:picLocks noChangeAspect="1"/>
          </p:cNvPicPr>
          <p:nvPr/>
        </p:nvPicPr>
        <p:blipFill>
          <a:blip r:embed="rId11"/>
          <a:stretch>
            <a:fillRect/>
          </a:stretch>
        </p:blipFill>
        <p:spPr>
          <a:xfrm>
            <a:off x="11911164" y="7316105"/>
            <a:ext cx="3897716" cy="2976563"/>
          </a:xfrm>
          <a:prstGeom prst="rect">
            <a:avLst/>
          </a:prstGeom>
        </p:spPr>
      </p:pic>
      <p:pic>
        <p:nvPicPr>
          <p:cNvPr id="5" name="Picture 4">
            <a:extLst>
              <a:ext uri="{FF2B5EF4-FFF2-40B4-BE49-F238E27FC236}">
                <a16:creationId xmlns:a16="http://schemas.microsoft.com/office/drawing/2014/main" id="{24663EB4-2293-4C82-6DD0-5667D893438E}"/>
              </a:ext>
            </a:extLst>
          </p:cNvPr>
          <p:cNvPicPr>
            <a:picLocks noChangeAspect="1"/>
          </p:cNvPicPr>
          <p:nvPr/>
        </p:nvPicPr>
        <p:blipFill>
          <a:blip r:embed="rId12"/>
          <a:stretch>
            <a:fillRect/>
          </a:stretch>
        </p:blipFill>
        <p:spPr>
          <a:xfrm>
            <a:off x="-5778222" y="535667"/>
            <a:ext cx="4871151" cy="5267326"/>
          </a:xfrm>
          <a:prstGeom prst="rect">
            <a:avLst/>
          </a:prstGeom>
        </p:spPr>
      </p:pic>
      <p:sp>
        <p:nvSpPr>
          <p:cNvPr id="6" name="Date Placeholder 5">
            <a:extLst>
              <a:ext uri="{FF2B5EF4-FFF2-40B4-BE49-F238E27FC236}">
                <a16:creationId xmlns:a16="http://schemas.microsoft.com/office/drawing/2014/main" id="{8DBBCA52-4697-A1EA-2E60-F6FAC921EFB4}"/>
              </a:ext>
            </a:extLst>
          </p:cNvPr>
          <p:cNvSpPr>
            <a:spLocks noGrp="1"/>
          </p:cNvSpPr>
          <p:nvPr>
            <p:ph type="dt" sz="half" idx="10"/>
          </p:nvPr>
        </p:nvSpPr>
        <p:spPr/>
        <p:txBody>
          <a:bodyPr/>
          <a:lstStyle/>
          <a:p>
            <a:fld id="{086A7786-BCA0-4589-A79A-BC6653ADEAE6}" type="datetime1">
              <a:rPr lang="en-US" smtClean="0"/>
              <a:t>6/5/2023</a:t>
            </a:fld>
            <a:endParaRPr lang="en-US"/>
          </a:p>
        </p:txBody>
      </p:sp>
      <p:sp>
        <p:nvSpPr>
          <p:cNvPr id="7" name="Slide Number Placeholder 6">
            <a:extLst>
              <a:ext uri="{FF2B5EF4-FFF2-40B4-BE49-F238E27FC236}">
                <a16:creationId xmlns:a16="http://schemas.microsoft.com/office/drawing/2014/main" id="{57485B50-D782-E59A-12B4-448B029231DD}"/>
              </a:ext>
            </a:extLst>
          </p:cNvPr>
          <p:cNvSpPr>
            <a:spLocks noGrp="1"/>
          </p:cNvSpPr>
          <p:nvPr>
            <p:ph type="sldNum" sz="quarter" idx="12"/>
          </p:nvPr>
        </p:nvSpPr>
        <p:spPr/>
        <p:txBody>
          <a:bodyPr/>
          <a:lstStyle/>
          <a:p>
            <a:fld id="{A0F29F5D-012D-4FF5-BD83-3AFB94696F6C}" type="slidenum">
              <a:rPr lang="en-US" smtClean="0"/>
              <a:t>6</a:t>
            </a:fld>
            <a:endParaRPr lang="en-US"/>
          </a:p>
        </p:txBody>
      </p:sp>
    </p:spTree>
    <p:extLst>
      <p:ext uri="{BB962C8B-B14F-4D97-AF65-F5344CB8AC3E}">
        <p14:creationId xmlns:p14="http://schemas.microsoft.com/office/powerpoint/2010/main" val="470016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3333750" y="0"/>
            <a:ext cx="84772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Supervised Methods – Decision Tree Model</a:t>
            </a:r>
          </a:p>
        </p:txBody>
      </p:sp>
      <p:pic>
        <p:nvPicPr>
          <p:cNvPr id="6" name="Picture 5">
            <a:extLst>
              <a:ext uri="{FF2B5EF4-FFF2-40B4-BE49-F238E27FC236}">
                <a16:creationId xmlns:a16="http://schemas.microsoft.com/office/drawing/2014/main" id="{87564BAF-6F33-0EDF-F61C-226517DA19C4}"/>
              </a:ext>
            </a:extLst>
          </p:cNvPr>
          <p:cNvPicPr>
            <a:picLocks noChangeAspect="1"/>
          </p:cNvPicPr>
          <p:nvPr/>
        </p:nvPicPr>
        <p:blipFill>
          <a:blip r:embed="rId4"/>
          <a:stretch>
            <a:fillRect/>
          </a:stretch>
        </p:blipFill>
        <p:spPr>
          <a:xfrm>
            <a:off x="8010524" y="558080"/>
            <a:ext cx="3745999" cy="3347017"/>
          </a:xfrm>
          <a:prstGeom prst="rect">
            <a:avLst/>
          </a:prstGeom>
        </p:spPr>
      </p:pic>
      <p:pic>
        <p:nvPicPr>
          <p:cNvPr id="10" name="Picture 9">
            <a:extLst>
              <a:ext uri="{FF2B5EF4-FFF2-40B4-BE49-F238E27FC236}">
                <a16:creationId xmlns:a16="http://schemas.microsoft.com/office/drawing/2014/main" id="{65769AE0-02E3-9C81-7346-511DCAEFA628}"/>
              </a:ext>
            </a:extLst>
          </p:cNvPr>
          <p:cNvPicPr>
            <a:picLocks noChangeAspect="1"/>
          </p:cNvPicPr>
          <p:nvPr/>
        </p:nvPicPr>
        <p:blipFill>
          <a:blip r:embed="rId5"/>
          <a:stretch>
            <a:fillRect/>
          </a:stretch>
        </p:blipFill>
        <p:spPr>
          <a:xfrm>
            <a:off x="7858808" y="3881437"/>
            <a:ext cx="3897716" cy="2976563"/>
          </a:xfrm>
          <a:prstGeom prst="rect">
            <a:avLst/>
          </a:prstGeom>
        </p:spPr>
      </p:pic>
      <p:pic>
        <p:nvPicPr>
          <p:cNvPr id="15" name="Picture 14">
            <a:extLst>
              <a:ext uri="{FF2B5EF4-FFF2-40B4-BE49-F238E27FC236}">
                <a16:creationId xmlns:a16="http://schemas.microsoft.com/office/drawing/2014/main" id="{BF21EC97-52A3-02B7-D91A-6522526E82F2}"/>
              </a:ext>
            </a:extLst>
          </p:cNvPr>
          <p:cNvPicPr>
            <a:picLocks noChangeAspect="1"/>
          </p:cNvPicPr>
          <p:nvPr/>
        </p:nvPicPr>
        <p:blipFill>
          <a:blip r:embed="rId6"/>
          <a:stretch>
            <a:fillRect/>
          </a:stretch>
        </p:blipFill>
        <p:spPr>
          <a:xfrm>
            <a:off x="2987657" y="1169550"/>
            <a:ext cx="4871151" cy="5267326"/>
          </a:xfrm>
          <a:prstGeom prst="rect">
            <a:avLst/>
          </a:prstGeom>
        </p:spPr>
      </p:pic>
      <p:sp>
        <p:nvSpPr>
          <p:cNvPr id="2" name="Date Placeholder 1">
            <a:extLst>
              <a:ext uri="{FF2B5EF4-FFF2-40B4-BE49-F238E27FC236}">
                <a16:creationId xmlns:a16="http://schemas.microsoft.com/office/drawing/2014/main" id="{EE06832A-4096-BD18-C6A3-BD83F5042AB5}"/>
              </a:ext>
            </a:extLst>
          </p:cNvPr>
          <p:cNvSpPr>
            <a:spLocks noGrp="1"/>
          </p:cNvSpPr>
          <p:nvPr>
            <p:ph type="dt" sz="half" idx="10"/>
          </p:nvPr>
        </p:nvSpPr>
        <p:spPr/>
        <p:txBody>
          <a:bodyPr/>
          <a:lstStyle/>
          <a:p>
            <a:fld id="{BCC1243E-A968-40D7-B669-9A6C0655B174}" type="datetime1">
              <a:rPr lang="en-US" smtClean="0"/>
              <a:t>6/5/2023</a:t>
            </a:fld>
            <a:endParaRPr lang="en-US"/>
          </a:p>
        </p:txBody>
      </p:sp>
      <p:sp>
        <p:nvSpPr>
          <p:cNvPr id="4" name="Slide Number Placeholder 3">
            <a:extLst>
              <a:ext uri="{FF2B5EF4-FFF2-40B4-BE49-F238E27FC236}">
                <a16:creationId xmlns:a16="http://schemas.microsoft.com/office/drawing/2014/main" id="{7ADC7866-4991-65F8-DA41-78C716CDB881}"/>
              </a:ext>
            </a:extLst>
          </p:cNvPr>
          <p:cNvSpPr>
            <a:spLocks noGrp="1"/>
          </p:cNvSpPr>
          <p:nvPr>
            <p:ph type="sldNum" sz="quarter" idx="12"/>
          </p:nvPr>
        </p:nvSpPr>
        <p:spPr/>
        <p:txBody>
          <a:bodyPr/>
          <a:lstStyle/>
          <a:p>
            <a:fld id="{A0F29F5D-012D-4FF5-BD83-3AFB94696F6C}" type="slidenum">
              <a:rPr lang="en-US" smtClean="0"/>
              <a:t>7</a:t>
            </a:fld>
            <a:endParaRPr lang="en-US"/>
          </a:p>
        </p:txBody>
      </p:sp>
    </p:spTree>
    <p:extLst>
      <p:ext uri="{BB962C8B-B14F-4D97-AF65-F5344CB8AC3E}">
        <p14:creationId xmlns:p14="http://schemas.microsoft.com/office/powerpoint/2010/main" val="3172633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3333750" y="0"/>
            <a:ext cx="84772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Supervised Methods – Random Forest Model</a:t>
            </a:r>
          </a:p>
        </p:txBody>
      </p:sp>
      <p:pic>
        <p:nvPicPr>
          <p:cNvPr id="7" name="Picture 6">
            <a:extLst>
              <a:ext uri="{FF2B5EF4-FFF2-40B4-BE49-F238E27FC236}">
                <a16:creationId xmlns:a16="http://schemas.microsoft.com/office/drawing/2014/main" id="{9C5C651C-5936-810B-0299-FCB224680873}"/>
              </a:ext>
            </a:extLst>
          </p:cNvPr>
          <p:cNvPicPr>
            <a:picLocks noChangeAspect="1"/>
          </p:cNvPicPr>
          <p:nvPr/>
        </p:nvPicPr>
        <p:blipFill>
          <a:blip r:embed="rId4"/>
          <a:stretch>
            <a:fillRect/>
          </a:stretch>
        </p:blipFill>
        <p:spPr>
          <a:xfrm>
            <a:off x="8195864" y="733425"/>
            <a:ext cx="3627741" cy="3241353"/>
          </a:xfrm>
          <a:prstGeom prst="rect">
            <a:avLst/>
          </a:prstGeom>
        </p:spPr>
      </p:pic>
      <p:pic>
        <p:nvPicPr>
          <p:cNvPr id="5" name="Picture 4">
            <a:extLst>
              <a:ext uri="{FF2B5EF4-FFF2-40B4-BE49-F238E27FC236}">
                <a16:creationId xmlns:a16="http://schemas.microsoft.com/office/drawing/2014/main" id="{8C2AEEE6-01CC-CC24-0428-9B669AB0194C}"/>
              </a:ext>
            </a:extLst>
          </p:cNvPr>
          <p:cNvPicPr>
            <a:picLocks noChangeAspect="1"/>
          </p:cNvPicPr>
          <p:nvPr/>
        </p:nvPicPr>
        <p:blipFill>
          <a:blip r:embed="rId5"/>
          <a:stretch>
            <a:fillRect/>
          </a:stretch>
        </p:blipFill>
        <p:spPr>
          <a:xfrm>
            <a:off x="2999577" y="610806"/>
            <a:ext cx="5026029" cy="2878664"/>
          </a:xfrm>
          <a:prstGeom prst="rect">
            <a:avLst/>
          </a:prstGeom>
        </p:spPr>
      </p:pic>
      <p:pic>
        <p:nvPicPr>
          <p:cNvPr id="8" name="Picture 7">
            <a:extLst>
              <a:ext uri="{FF2B5EF4-FFF2-40B4-BE49-F238E27FC236}">
                <a16:creationId xmlns:a16="http://schemas.microsoft.com/office/drawing/2014/main" id="{9F984536-908B-52D9-F1ED-3F2F9BA39436}"/>
              </a:ext>
            </a:extLst>
          </p:cNvPr>
          <p:cNvPicPr>
            <a:picLocks noChangeAspect="1"/>
          </p:cNvPicPr>
          <p:nvPr/>
        </p:nvPicPr>
        <p:blipFill>
          <a:blip r:embed="rId6"/>
          <a:stretch>
            <a:fillRect/>
          </a:stretch>
        </p:blipFill>
        <p:spPr>
          <a:xfrm>
            <a:off x="3532977" y="3793580"/>
            <a:ext cx="3563148" cy="2740347"/>
          </a:xfrm>
          <a:prstGeom prst="rect">
            <a:avLst/>
          </a:prstGeom>
        </p:spPr>
      </p:pic>
      <p:pic>
        <p:nvPicPr>
          <p:cNvPr id="13" name="Picture 12">
            <a:extLst>
              <a:ext uri="{FF2B5EF4-FFF2-40B4-BE49-F238E27FC236}">
                <a16:creationId xmlns:a16="http://schemas.microsoft.com/office/drawing/2014/main" id="{D15D47C6-6C8E-30EA-1EC7-195FBDDE1D6E}"/>
              </a:ext>
            </a:extLst>
          </p:cNvPr>
          <p:cNvPicPr>
            <a:picLocks noChangeAspect="1"/>
          </p:cNvPicPr>
          <p:nvPr/>
        </p:nvPicPr>
        <p:blipFill>
          <a:blip r:embed="rId7"/>
          <a:stretch>
            <a:fillRect/>
          </a:stretch>
        </p:blipFill>
        <p:spPr>
          <a:xfrm>
            <a:off x="8025606" y="3974778"/>
            <a:ext cx="3836582" cy="2929877"/>
          </a:xfrm>
          <a:prstGeom prst="rect">
            <a:avLst/>
          </a:prstGeom>
        </p:spPr>
      </p:pic>
      <p:sp>
        <p:nvSpPr>
          <p:cNvPr id="2" name="Date Placeholder 1">
            <a:extLst>
              <a:ext uri="{FF2B5EF4-FFF2-40B4-BE49-F238E27FC236}">
                <a16:creationId xmlns:a16="http://schemas.microsoft.com/office/drawing/2014/main" id="{7CD20910-2226-A735-6E9F-B75076871E65}"/>
              </a:ext>
            </a:extLst>
          </p:cNvPr>
          <p:cNvSpPr>
            <a:spLocks noGrp="1"/>
          </p:cNvSpPr>
          <p:nvPr>
            <p:ph type="dt" sz="half" idx="10"/>
          </p:nvPr>
        </p:nvSpPr>
        <p:spPr/>
        <p:txBody>
          <a:bodyPr/>
          <a:lstStyle/>
          <a:p>
            <a:fld id="{CD520C1E-EC56-4479-9BE7-AB9B128D93DA}" type="datetime1">
              <a:rPr lang="en-US" smtClean="0"/>
              <a:t>6/5/2023</a:t>
            </a:fld>
            <a:endParaRPr lang="en-US"/>
          </a:p>
        </p:txBody>
      </p:sp>
      <p:sp>
        <p:nvSpPr>
          <p:cNvPr id="4" name="Slide Number Placeholder 3">
            <a:extLst>
              <a:ext uri="{FF2B5EF4-FFF2-40B4-BE49-F238E27FC236}">
                <a16:creationId xmlns:a16="http://schemas.microsoft.com/office/drawing/2014/main" id="{D8F571D9-5821-4170-E17C-F5A038F44BBC}"/>
              </a:ext>
            </a:extLst>
          </p:cNvPr>
          <p:cNvSpPr>
            <a:spLocks noGrp="1"/>
          </p:cNvSpPr>
          <p:nvPr>
            <p:ph type="sldNum" sz="quarter" idx="12"/>
          </p:nvPr>
        </p:nvSpPr>
        <p:spPr/>
        <p:txBody>
          <a:bodyPr/>
          <a:lstStyle/>
          <a:p>
            <a:fld id="{A0F29F5D-012D-4FF5-BD83-3AFB94696F6C}" type="slidenum">
              <a:rPr lang="en-US" smtClean="0"/>
              <a:t>8</a:t>
            </a:fld>
            <a:endParaRPr lang="en-US"/>
          </a:p>
        </p:txBody>
      </p:sp>
    </p:spTree>
    <p:extLst>
      <p:ext uri="{BB962C8B-B14F-4D97-AF65-F5344CB8AC3E}">
        <p14:creationId xmlns:p14="http://schemas.microsoft.com/office/powerpoint/2010/main" val="4228774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2952750" y="-104775"/>
            <a:ext cx="84772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Supervised Methods – KNN Model</a:t>
            </a:r>
          </a:p>
        </p:txBody>
      </p:sp>
      <p:pic>
        <p:nvPicPr>
          <p:cNvPr id="16" name="Picture 15">
            <a:extLst>
              <a:ext uri="{FF2B5EF4-FFF2-40B4-BE49-F238E27FC236}">
                <a16:creationId xmlns:a16="http://schemas.microsoft.com/office/drawing/2014/main" id="{92B5FC64-4932-93BA-43D5-812E51EE0880}"/>
              </a:ext>
            </a:extLst>
          </p:cNvPr>
          <p:cNvPicPr>
            <a:picLocks noChangeAspect="1"/>
          </p:cNvPicPr>
          <p:nvPr/>
        </p:nvPicPr>
        <p:blipFill>
          <a:blip r:embed="rId4"/>
          <a:stretch>
            <a:fillRect/>
          </a:stretch>
        </p:blipFill>
        <p:spPr>
          <a:xfrm>
            <a:off x="8295338" y="382450"/>
            <a:ext cx="3704829" cy="3310232"/>
          </a:xfrm>
          <a:prstGeom prst="rect">
            <a:avLst/>
          </a:prstGeom>
        </p:spPr>
      </p:pic>
      <p:pic>
        <p:nvPicPr>
          <p:cNvPr id="22" name="Picture 21">
            <a:extLst>
              <a:ext uri="{FF2B5EF4-FFF2-40B4-BE49-F238E27FC236}">
                <a16:creationId xmlns:a16="http://schemas.microsoft.com/office/drawing/2014/main" id="{6449BC55-33CF-DF11-D03D-0D4B808DA3C4}"/>
              </a:ext>
            </a:extLst>
          </p:cNvPr>
          <p:cNvPicPr>
            <a:picLocks noChangeAspect="1"/>
          </p:cNvPicPr>
          <p:nvPr/>
        </p:nvPicPr>
        <p:blipFill>
          <a:blip r:embed="rId5"/>
          <a:stretch>
            <a:fillRect/>
          </a:stretch>
        </p:blipFill>
        <p:spPr>
          <a:xfrm>
            <a:off x="8263102" y="3857625"/>
            <a:ext cx="3928898" cy="3000375"/>
          </a:xfrm>
          <a:prstGeom prst="rect">
            <a:avLst/>
          </a:prstGeom>
        </p:spPr>
      </p:pic>
      <p:pic>
        <p:nvPicPr>
          <p:cNvPr id="24" name="Picture 23">
            <a:extLst>
              <a:ext uri="{FF2B5EF4-FFF2-40B4-BE49-F238E27FC236}">
                <a16:creationId xmlns:a16="http://schemas.microsoft.com/office/drawing/2014/main" id="{2E42C3A5-0AA3-B7BF-7788-36897938972B}"/>
              </a:ext>
            </a:extLst>
          </p:cNvPr>
          <p:cNvPicPr>
            <a:picLocks noChangeAspect="1"/>
          </p:cNvPicPr>
          <p:nvPr/>
        </p:nvPicPr>
        <p:blipFill>
          <a:blip r:embed="rId6"/>
          <a:stretch>
            <a:fillRect/>
          </a:stretch>
        </p:blipFill>
        <p:spPr>
          <a:xfrm>
            <a:off x="3115308" y="2157412"/>
            <a:ext cx="4953000" cy="3781425"/>
          </a:xfrm>
          <a:prstGeom prst="rect">
            <a:avLst/>
          </a:prstGeom>
        </p:spPr>
      </p:pic>
      <p:sp>
        <p:nvSpPr>
          <p:cNvPr id="2" name="Date Placeholder 1">
            <a:extLst>
              <a:ext uri="{FF2B5EF4-FFF2-40B4-BE49-F238E27FC236}">
                <a16:creationId xmlns:a16="http://schemas.microsoft.com/office/drawing/2014/main" id="{95859419-7BBE-52F5-1CFB-FE703F0D865E}"/>
              </a:ext>
            </a:extLst>
          </p:cNvPr>
          <p:cNvSpPr>
            <a:spLocks noGrp="1"/>
          </p:cNvSpPr>
          <p:nvPr>
            <p:ph type="dt" sz="half" idx="10"/>
          </p:nvPr>
        </p:nvSpPr>
        <p:spPr/>
        <p:txBody>
          <a:bodyPr/>
          <a:lstStyle/>
          <a:p>
            <a:fld id="{2EA7428B-B90F-43F4-871C-A6676B1532EF}" type="datetime1">
              <a:rPr lang="en-US" smtClean="0"/>
              <a:t>6/5/2023</a:t>
            </a:fld>
            <a:endParaRPr lang="en-US"/>
          </a:p>
        </p:txBody>
      </p:sp>
      <p:sp>
        <p:nvSpPr>
          <p:cNvPr id="4" name="Slide Number Placeholder 3">
            <a:extLst>
              <a:ext uri="{FF2B5EF4-FFF2-40B4-BE49-F238E27FC236}">
                <a16:creationId xmlns:a16="http://schemas.microsoft.com/office/drawing/2014/main" id="{A6C864A1-82C8-389F-1829-7AE8B4CBFC71}"/>
              </a:ext>
            </a:extLst>
          </p:cNvPr>
          <p:cNvSpPr>
            <a:spLocks noGrp="1"/>
          </p:cNvSpPr>
          <p:nvPr>
            <p:ph type="sldNum" sz="quarter" idx="12"/>
          </p:nvPr>
        </p:nvSpPr>
        <p:spPr/>
        <p:txBody>
          <a:bodyPr/>
          <a:lstStyle/>
          <a:p>
            <a:fld id="{A0F29F5D-012D-4FF5-BD83-3AFB94696F6C}" type="slidenum">
              <a:rPr lang="en-US" smtClean="0"/>
              <a:t>9</a:t>
            </a:fld>
            <a:endParaRPr lang="en-US"/>
          </a:p>
        </p:txBody>
      </p:sp>
    </p:spTree>
    <p:extLst>
      <p:ext uri="{BB962C8B-B14F-4D97-AF65-F5344CB8AC3E}">
        <p14:creationId xmlns:p14="http://schemas.microsoft.com/office/powerpoint/2010/main" val="3745473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EFEFD">
            <a:alpha val="68000"/>
          </a:srgbClr>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4555</TotalTime>
  <Words>2157</Words>
  <Application>Microsoft Office PowerPoint</Application>
  <PresentationFormat>Widescreen</PresentationFormat>
  <Paragraphs>253</Paragraphs>
  <Slides>15</Slides>
  <Notes>11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Open Sans</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CardioVascular Disease in Framingham, MA</dc:title>
  <dc:creator>Rocky Owens</dc:creator>
  <cp:lastModifiedBy>Alexandr GORBULIN</cp:lastModifiedBy>
  <cp:revision>11</cp:revision>
  <dcterms:created xsi:type="dcterms:W3CDTF">2023-05-25T00:46:27Z</dcterms:created>
  <dcterms:modified xsi:type="dcterms:W3CDTF">2023-06-05T22:13:51Z</dcterms:modified>
</cp:coreProperties>
</file>